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866" r:id="rId2"/>
    <p:sldId id="867" r:id="rId3"/>
    <p:sldId id="875" r:id="rId4"/>
    <p:sldId id="984" r:id="rId5"/>
    <p:sldId id="868" r:id="rId6"/>
    <p:sldId id="876" r:id="rId7"/>
    <p:sldId id="886" r:id="rId8"/>
    <p:sldId id="887" r:id="rId9"/>
    <p:sldId id="888" r:id="rId10"/>
    <p:sldId id="878" r:id="rId11"/>
    <p:sldId id="1229" r:id="rId12"/>
    <p:sldId id="883" r:id="rId13"/>
    <p:sldId id="890" r:id="rId14"/>
    <p:sldId id="891" r:id="rId15"/>
    <p:sldId id="898" r:id="rId16"/>
    <p:sldId id="899" r:id="rId17"/>
    <p:sldId id="900" r:id="rId18"/>
    <p:sldId id="901" r:id="rId19"/>
    <p:sldId id="902" r:id="rId20"/>
    <p:sldId id="903" r:id="rId21"/>
    <p:sldId id="904" r:id="rId22"/>
    <p:sldId id="905" r:id="rId23"/>
    <p:sldId id="895" r:id="rId24"/>
    <p:sldId id="906" r:id="rId25"/>
    <p:sldId id="910" r:id="rId26"/>
    <p:sldId id="911" r:id="rId27"/>
    <p:sldId id="912" r:id="rId28"/>
    <p:sldId id="913" r:id="rId29"/>
    <p:sldId id="914" r:id="rId30"/>
    <p:sldId id="915" r:id="rId31"/>
    <p:sldId id="916" r:id="rId32"/>
    <p:sldId id="920" r:id="rId33"/>
    <p:sldId id="921" r:id="rId34"/>
    <p:sldId id="985" r:id="rId35"/>
    <p:sldId id="922" r:id="rId36"/>
    <p:sldId id="907" r:id="rId37"/>
    <p:sldId id="923" r:id="rId38"/>
    <p:sldId id="908" r:id="rId39"/>
    <p:sldId id="924" r:id="rId40"/>
    <p:sldId id="909" r:id="rId41"/>
    <p:sldId id="925" r:id="rId42"/>
    <p:sldId id="919" r:id="rId43"/>
    <p:sldId id="871" r:id="rId44"/>
    <p:sldId id="869" r:id="rId45"/>
    <p:sldId id="926" r:id="rId46"/>
    <p:sldId id="927" r:id="rId47"/>
    <p:sldId id="930" r:id="rId48"/>
    <p:sldId id="928" r:id="rId49"/>
    <p:sldId id="929" r:id="rId50"/>
    <p:sldId id="931" r:id="rId51"/>
    <p:sldId id="934" r:id="rId52"/>
    <p:sldId id="935" r:id="rId53"/>
    <p:sldId id="936" r:id="rId54"/>
    <p:sldId id="940" r:id="rId55"/>
    <p:sldId id="937" r:id="rId56"/>
    <p:sldId id="1137" r:id="rId57"/>
    <p:sldId id="1179" r:id="rId58"/>
    <p:sldId id="1180" r:id="rId59"/>
    <p:sldId id="1138" r:id="rId60"/>
    <p:sldId id="872" r:id="rId61"/>
    <p:sldId id="873" r:id="rId62"/>
    <p:sldId id="1053" r:id="rId63"/>
    <p:sldId id="942" r:id="rId64"/>
    <p:sldId id="944" r:id="rId65"/>
    <p:sldId id="948" r:id="rId66"/>
    <p:sldId id="950" r:id="rId67"/>
    <p:sldId id="961" r:id="rId68"/>
    <p:sldId id="953" r:id="rId69"/>
    <p:sldId id="962" r:id="rId70"/>
    <p:sldId id="963" r:id="rId71"/>
    <p:sldId id="964" r:id="rId72"/>
    <p:sldId id="965" r:id="rId73"/>
    <p:sldId id="966" r:id="rId74"/>
    <p:sldId id="967" r:id="rId75"/>
    <p:sldId id="968" r:id="rId76"/>
    <p:sldId id="969" r:id="rId77"/>
    <p:sldId id="970" r:id="rId78"/>
    <p:sldId id="947" r:id="rId79"/>
    <p:sldId id="945" r:id="rId80"/>
    <p:sldId id="1227" r:id="rId81"/>
    <p:sldId id="1211" r:id="rId82"/>
    <p:sldId id="1212" r:id="rId83"/>
    <p:sldId id="1213" r:id="rId84"/>
    <p:sldId id="1214" r:id="rId85"/>
    <p:sldId id="1215" r:id="rId86"/>
    <p:sldId id="1216" r:id="rId87"/>
    <p:sldId id="1217" r:id="rId88"/>
    <p:sldId id="1218" r:id="rId89"/>
    <p:sldId id="1219" r:id="rId90"/>
    <p:sldId id="1220" r:id="rId91"/>
    <p:sldId id="1221" r:id="rId92"/>
    <p:sldId id="1222" r:id="rId93"/>
    <p:sldId id="1223" r:id="rId94"/>
    <p:sldId id="1224" r:id="rId95"/>
    <p:sldId id="1225" r:id="rId96"/>
    <p:sldId id="1226" r:id="rId97"/>
    <p:sldId id="1228" r:id="rId98"/>
    <p:sldId id="971" r:id="rId99"/>
    <p:sldId id="972" r:id="rId100"/>
    <p:sldId id="973" r:id="rId101"/>
    <p:sldId id="974" r:id="rId102"/>
    <p:sldId id="975" r:id="rId103"/>
    <p:sldId id="986" r:id="rId104"/>
    <p:sldId id="976" r:id="rId105"/>
    <p:sldId id="977" r:id="rId106"/>
    <p:sldId id="988" r:id="rId107"/>
    <p:sldId id="987" r:id="rId108"/>
    <p:sldId id="989" r:id="rId109"/>
    <p:sldId id="990" r:id="rId110"/>
    <p:sldId id="991" r:id="rId111"/>
    <p:sldId id="994" r:id="rId112"/>
    <p:sldId id="992" r:id="rId113"/>
    <p:sldId id="993" r:id="rId114"/>
    <p:sldId id="946" r:id="rId115"/>
    <p:sldId id="943" r:id="rId116"/>
    <p:sldId id="1005" r:id="rId117"/>
    <p:sldId id="995" r:id="rId118"/>
    <p:sldId id="1207" r:id="rId119"/>
    <p:sldId id="1208" r:id="rId120"/>
    <p:sldId id="1006" r:id="rId121"/>
    <p:sldId id="1008" r:id="rId122"/>
    <p:sldId id="1007" r:id="rId123"/>
    <p:sldId id="1011" r:id="rId124"/>
    <p:sldId id="1009" r:id="rId125"/>
    <p:sldId id="1010" r:id="rId126"/>
    <p:sldId id="1013" r:id="rId127"/>
    <p:sldId id="1230" r:id="rId128"/>
    <p:sldId id="1012" r:id="rId129"/>
    <p:sldId id="1014" r:id="rId130"/>
    <p:sldId id="1049" r:id="rId131"/>
    <p:sldId id="1017" r:id="rId132"/>
    <p:sldId id="1209" r:id="rId133"/>
    <p:sldId id="1018" r:id="rId134"/>
    <p:sldId id="1046" r:id="rId135"/>
    <p:sldId id="1026" r:id="rId136"/>
    <p:sldId id="1048" r:id="rId137"/>
    <p:sldId id="1030" r:id="rId138"/>
    <p:sldId id="1210" r:id="rId139"/>
    <p:sldId id="1031" r:id="rId140"/>
    <p:sldId id="1047" r:id="rId141"/>
    <p:sldId id="1040" r:id="rId142"/>
    <p:sldId id="1045" r:id="rId143"/>
    <p:sldId id="1050" r:id="rId144"/>
    <p:sldId id="1181" r:id="rId145"/>
    <p:sldId id="1051" r:id="rId146"/>
    <p:sldId id="1187" r:id="rId147"/>
    <p:sldId id="1196" r:id="rId148"/>
    <p:sldId id="1199" r:id="rId149"/>
    <p:sldId id="1201" r:id="rId150"/>
    <p:sldId id="1205" r:id="rId151"/>
    <p:sldId id="1202" r:id="rId152"/>
    <p:sldId id="1204" r:id="rId153"/>
    <p:sldId id="1203" r:id="rId154"/>
    <p:sldId id="1206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E9EBF5"/>
    <a:srgbClr val="E7E6E6"/>
    <a:srgbClr val="C0C0C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705"/>
  </p:normalViewPr>
  <p:slideViewPr>
    <p:cSldViewPr snapToGrid="0">
      <p:cViewPr varScale="1">
        <p:scale>
          <a:sx n="93" d="100"/>
          <a:sy n="93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72A7F-F18B-42C5-8109-5BB67628698E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4ABCB-42DB-4043-8ADF-691F7E44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0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412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3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72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30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27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4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2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3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5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4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82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65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43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12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465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65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2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75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21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33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07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37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22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2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73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378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396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7821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1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10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4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5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842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9500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0518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1CE5FB3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70455-E841-4C86-BF49-53BA182056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753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846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2065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02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73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0.26501 *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596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0.26501 *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3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2821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66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3 13 7 11 2031 12 14 10 15 40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70455-E841-4C86-BF49-53BA182056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10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090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1182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9182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42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3990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8223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0567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086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273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257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4469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0326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196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8920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723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165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9087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3361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55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94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9841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467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35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3×10^7+ 3×10^6+ 3×10^5+ 3×10^10+ 2×10^3+ 1×10^2+ 3×10^1+ 1×10^0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7A42F-2E9D-454A-80B6-39ED6382C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63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DBE2-F476-4428-B5BD-072E7609A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E3027-A867-4523-9657-EDF85E63F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78515-3F40-4E27-B2E2-BD82100E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A1018-49C4-48A1-B5BD-CC9BDFAB8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5A8F9-DB97-4718-9C66-8F4656E5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6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F2D0-36CF-4AEC-9FE1-929F5B92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21E57-DDD2-4F3B-8824-2C17655F5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A0F6C-C740-4750-B1B1-D3BC4D6A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055B-9000-4815-86A8-FF17D53C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6BB34-377A-4D05-8A38-8ADA1029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7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C0DD7-B7D6-4DB7-8356-C3766B28C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D7944-1A78-4A79-8DA0-8D21EF8B9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57F2-5170-4DE1-9DB2-15983E09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CCE0A-74FE-4701-A3FB-5B79150E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E073-CA7C-4FE7-906A-9DEC85CD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0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9C63-6BAE-423F-BB47-CB0405FA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0537B-B4B5-4345-AA55-B3550F907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DC080-817D-4AC4-BE5E-8240A91A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66651-5E51-4C97-8539-D69F65D0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6E440-520F-48BB-BF61-0EF85BA9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48D8-B261-42BE-9BB4-2B1A279A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9430F-369B-4580-B3F7-48D965CE5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E26F3-B1B2-4E9F-912A-23A0B03D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4F288-79ED-4F03-BFC0-97343C6E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53E0-52D7-4792-B4AB-DDD794C8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81E4-1329-4E1B-A03E-C1E49C6B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44FE-B613-4476-96D0-98B452ED9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E828F-5D8E-4C16-972A-8D30D4E80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DE3BB-F4EA-44D0-92C1-FB436675A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B69C5-0054-4431-9AD1-BEDA0923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900D7-F186-47CA-A653-AA3FAD29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6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C78F-CB16-4B49-83D9-F2E52EBF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6D74F-A0C6-40AF-980E-142CB63B6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C2C52-223A-4C38-B035-3F7A97FD3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90F40-3936-4659-AE9C-CDFF22B65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34DBDF-87A6-41EB-AC84-2BDD9113F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A5A84-103D-4EC7-98BA-47BB06DC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F76AA-F917-4050-ACA0-DD73EBCF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2358A5-87B6-41B7-BB6A-5BC8E334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3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CEAFC-E3B3-4CFE-B03A-BBDB9BA2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B50A1-3A8E-4B10-A492-7B53E074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0428A-3D02-4375-A8A3-677C3903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F613-9B27-4FE9-8CC1-654C0758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8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0234EF-9C8D-4239-9A31-0BFCD3A97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ED4CB-952C-4FA6-BA90-E95CE98B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0A800-E2DC-4BB7-85BA-1ED34639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61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3CDF-78E4-42BA-83B5-4B3CCFA9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9921-777E-41BA-BA9E-E34D64408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226DC-1980-40D3-B039-8770A8440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5EECD-1487-4C03-B15C-A0AC9A50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BD58F-473B-4C68-958A-FCFA56D2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AB418-49DA-4A68-9E98-1D50D783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7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D962-A053-46DF-88EF-10A57B41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7861DC-7B0B-4A64-9573-24447DEF0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8EEEB-090E-4DDC-94F2-AA46D6EA8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027C1-A5EF-4972-BB7E-8AB1FD2A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4A230-5800-4141-8775-CAE8251F7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3C9A4-1B54-494F-9E1C-7E7C3580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1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85D21-A072-400A-ACD8-D744FAC0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8F9AD-A17D-44E3-889B-0D166854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EC234-A459-4EA3-91D3-D00CEAB40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D56DD-11BC-478A-A77B-3B7BF4E2E99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4A652-7039-477B-9077-24A831BE4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B63CF-00D2-43B3-8E31-86142F4CE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ABBA6-EA2A-411D-9070-601F135DC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2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netcalc.com/862/" TargetMode="Externa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Conversion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B92F244-43D6-4E39-A446-19DC92A9559C}"/>
              </a:ext>
            </a:extLst>
          </p:cNvPr>
          <p:cNvSpPr/>
          <p:nvPr/>
        </p:nvSpPr>
        <p:spPr>
          <a:xfrm>
            <a:off x="6096000" y="3553709"/>
            <a:ext cx="2347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From Base-r to Base-r’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 (Heading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549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3030898" y="856357"/>
            <a:ext cx="6123791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2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3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2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4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5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6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7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69276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608123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2608123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4605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416926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4333196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4333196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4605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44698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7220583"/>
                  </p:ext>
                </p:extLst>
              </p:nvPr>
            </p:nvGraphicFramePr>
            <p:xfrm>
              <a:off x="0" y="1828800"/>
              <a:ext cx="12192000" cy="31089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5+16-11</a:t>
                          </a:r>
                        </a:p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10</a:t>
                          </a:r>
                        </a:p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7220583"/>
                  </p:ext>
                </p:extLst>
              </p:nvPr>
            </p:nvGraphicFramePr>
            <p:xfrm>
              <a:off x="0" y="1828800"/>
              <a:ext cx="12192000" cy="31089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29744" r="-701667" b="-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118872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5+16-11</a:t>
                          </a:r>
                        </a:p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10</a:t>
                          </a:r>
                        </a:p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EDC8E8-DE35-4842-8B10-DA6BEF081015}"/>
              </a:ext>
            </a:extLst>
          </p:cNvPr>
          <p:cNvCxnSpPr/>
          <p:nvPr/>
        </p:nvCxnSpPr>
        <p:spPr>
          <a:xfrm>
            <a:off x="8719127" y="2133600"/>
            <a:ext cx="78509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C05907E-F65A-48D0-A8D9-C7F1627D158A}"/>
              </a:ext>
            </a:extLst>
          </p:cNvPr>
          <p:cNvSpPr/>
          <p:nvPr/>
        </p:nvSpPr>
        <p:spPr>
          <a:xfrm>
            <a:off x="5078542" y="1822549"/>
            <a:ext cx="2064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Borrow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52076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8027556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8027556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39073" r="-701667" b="-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94759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5411983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E=14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5411983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39073" r="-701667" b="-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E=14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12391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849206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A=10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F=15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849206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39073" r="-701667" b="-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A=10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F=15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93349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2527964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A=10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F=15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2527964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39073" r="-701667" b="-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A=10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F=15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8CD062-5326-4116-85E5-8351E581F3B3}"/>
              </a:ext>
            </a:extLst>
          </p:cNvPr>
          <p:cNvCxnSpPr/>
          <p:nvPr/>
        </p:nvCxnSpPr>
        <p:spPr>
          <a:xfrm>
            <a:off x="4100946" y="2124364"/>
            <a:ext cx="78509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764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038705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038705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39073" r="-701667" b="-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19702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797286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797286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731661-4F84-4B8A-8D6B-2F3A321220DD}"/>
              </a:ext>
            </a:extLst>
          </p:cNvPr>
          <p:cNvCxnSpPr>
            <a:cxnSpLocks/>
          </p:cNvCxnSpPr>
          <p:nvPr/>
        </p:nvCxnSpPr>
        <p:spPr>
          <a:xfrm flipV="1">
            <a:off x="2798618" y="1579418"/>
            <a:ext cx="471055" cy="4433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220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47099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47099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9570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3030898" y="856357"/>
            <a:ext cx="6123791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(30302131)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</a:p>
          <a:p>
            <a:pPr algn="r"/>
            <a:r>
              <a:rPr lang="en-CA" sz="4800" cap="all" dirty="0">
                <a:latin typeface="Segoe UI Light (Headings)"/>
              </a:rPr>
              <a:t>(3030213)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(30302)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2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(3030)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(30)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(3)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0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3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72040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632815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632815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B=11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FB9B86C-7F84-4396-8D37-B2FBCE3ABE38}"/>
              </a:ext>
            </a:extLst>
          </p:cNvPr>
          <p:cNvCxnSpPr>
            <a:cxnSpLocks/>
          </p:cNvCxnSpPr>
          <p:nvPr/>
        </p:nvCxnSpPr>
        <p:spPr>
          <a:xfrm flipV="1">
            <a:off x="1274618" y="1588655"/>
            <a:ext cx="471055" cy="4433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7524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5085833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5085833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87EE7C-6920-4314-964B-8DA1BE437489}"/>
              </a:ext>
            </a:extLst>
          </p:cNvPr>
          <p:cNvSpPr txBox="1"/>
          <p:nvPr/>
        </p:nvSpPr>
        <p:spPr>
          <a:xfrm>
            <a:off x="4036291" y="4904509"/>
            <a:ext cx="380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02A.E54 &lt; 4BF.2B0</a:t>
            </a:r>
          </a:p>
        </p:txBody>
      </p:sp>
    </p:spTree>
    <p:extLst>
      <p:ext uri="{BB962C8B-B14F-4D97-AF65-F5344CB8AC3E}">
        <p14:creationId xmlns:p14="http://schemas.microsoft.com/office/powerpoint/2010/main" val="8361130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4951481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4951481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87EE7C-6920-4314-964B-8DA1BE437489}"/>
              </a:ext>
            </a:extLst>
          </p:cNvPr>
          <p:cNvSpPr txBox="1"/>
          <p:nvPr/>
        </p:nvSpPr>
        <p:spPr>
          <a:xfrm>
            <a:off x="4036291" y="4904509"/>
            <a:ext cx="380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02A.E54 &lt; 4BF.2B0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23683E6-52FB-4768-825D-0157E0678A0E}"/>
              </a:ext>
            </a:extLst>
          </p:cNvPr>
          <p:cNvSpPr/>
          <p:nvPr/>
        </p:nvSpPr>
        <p:spPr>
          <a:xfrm>
            <a:off x="859122" y="2133600"/>
            <a:ext cx="2881605" cy="3149611"/>
          </a:xfrm>
          <a:custGeom>
            <a:avLst/>
            <a:gdLst>
              <a:gd name="connsiteX0" fmla="*/ 203060 w 2881605"/>
              <a:gd name="connsiteY0" fmla="*/ 0 h 3149611"/>
              <a:gd name="connsiteX1" fmla="*/ 1062042 w 2881605"/>
              <a:gd name="connsiteY1" fmla="*/ 572655 h 3149611"/>
              <a:gd name="connsiteX2" fmla="*/ 46042 w 2881605"/>
              <a:gd name="connsiteY2" fmla="*/ 2798618 h 3149611"/>
              <a:gd name="connsiteX3" fmla="*/ 2881605 w 2881605"/>
              <a:gd name="connsiteY3" fmla="*/ 3112655 h 314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605" h="3149611">
                <a:moveTo>
                  <a:pt x="203060" y="0"/>
                </a:moveTo>
                <a:cubicBezTo>
                  <a:pt x="645636" y="53109"/>
                  <a:pt x="1088212" y="106219"/>
                  <a:pt x="1062042" y="572655"/>
                </a:cubicBezTo>
                <a:cubicBezTo>
                  <a:pt x="1035872" y="1039091"/>
                  <a:pt x="-257218" y="2375285"/>
                  <a:pt x="46042" y="2798618"/>
                </a:cubicBezTo>
                <a:cubicBezTo>
                  <a:pt x="349302" y="3221951"/>
                  <a:pt x="1615453" y="3167303"/>
                  <a:pt x="2881605" y="3112655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15F9-010F-4474-AC6D-46D47B7EB970}"/>
              </a:ext>
            </a:extLst>
          </p:cNvPr>
          <p:cNvSpPr/>
          <p:nvPr/>
        </p:nvSpPr>
        <p:spPr>
          <a:xfrm>
            <a:off x="3324058" y="5581760"/>
            <a:ext cx="615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>
                <a:latin typeface="Segoe UI Light (Headings)"/>
              </a:rPr>
              <a:t>Last Borrow </a:t>
            </a: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CA" sz="3600" dirty="0">
                <a:latin typeface="Segoe UI Light (Headings)"/>
              </a:rPr>
              <a:t> Negative Result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135825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5854396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C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5854396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157426" r="-701667" b="-178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C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4E1EE8-EEB9-4CC7-9FDB-0F996E566260}"/>
              </a:ext>
            </a:extLst>
          </p:cNvPr>
          <p:cNvCxnSpPr>
            <a:cxnSpLocks/>
          </p:cNvCxnSpPr>
          <p:nvPr/>
        </p:nvCxnSpPr>
        <p:spPr>
          <a:xfrm flipV="1">
            <a:off x="1209964" y="1750291"/>
            <a:ext cx="517236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96A85B-7008-45B9-8100-3A74661C73C0}"/>
              </a:ext>
            </a:extLst>
          </p:cNvPr>
          <p:cNvCxnSpPr>
            <a:cxnSpLocks/>
          </p:cNvCxnSpPr>
          <p:nvPr/>
        </p:nvCxnSpPr>
        <p:spPr>
          <a:xfrm>
            <a:off x="10404764" y="2179781"/>
            <a:ext cx="55418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9AD6F-5EF1-4297-9758-A8B621811C91}"/>
              </a:ext>
            </a:extLst>
          </p:cNvPr>
          <p:cNvCxnSpPr>
            <a:cxnSpLocks/>
          </p:cNvCxnSpPr>
          <p:nvPr/>
        </p:nvCxnSpPr>
        <p:spPr>
          <a:xfrm flipV="1">
            <a:off x="8922328" y="1750291"/>
            <a:ext cx="591127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14ABC2-58D0-4701-BF06-CF9649EA4962}"/>
              </a:ext>
            </a:extLst>
          </p:cNvPr>
          <p:cNvCxnSpPr>
            <a:cxnSpLocks/>
          </p:cNvCxnSpPr>
          <p:nvPr/>
        </p:nvCxnSpPr>
        <p:spPr>
          <a:xfrm flipV="1">
            <a:off x="5726546" y="1634836"/>
            <a:ext cx="2124363" cy="54494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2E61F7-D674-4294-B4EA-5331820D00B8}"/>
              </a:ext>
            </a:extLst>
          </p:cNvPr>
          <p:cNvCxnSpPr>
            <a:cxnSpLocks/>
          </p:cNvCxnSpPr>
          <p:nvPr/>
        </p:nvCxnSpPr>
        <p:spPr>
          <a:xfrm flipV="1">
            <a:off x="4244110" y="1692563"/>
            <a:ext cx="591127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693A9E-558F-42C2-8C73-01AA5712D6F2}"/>
              </a:ext>
            </a:extLst>
          </p:cNvPr>
          <p:cNvCxnSpPr>
            <a:cxnSpLocks/>
          </p:cNvCxnSpPr>
          <p:nvPr/>
        </p:nvCxnSpPr>
        <p:spPr>
          <a:xfrm flipV="1">
            <a:off x="2724728" y="1687944"/>
            <a:ext cx="591127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/>
              <p:nvPr/>
            </p:nvSpPr>
            <p:spPr>
              <a:xfrm>
                <a:off x="174991" y="4638228"/>
                <a:ext cx="10078015" cy="2062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(2A.E54)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(4BF.2B0)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 = </a:t>
                </a:r>
                <a:r>
                  <a:rPr lang="en-US" sz="3200" dirty="0">
                    <a:latin typeface="Segoe UI Light (Headings)"/>
                  </a:rPr>
                  <a:t>(B6B.BA4)</a:t>
                </a:r>
                <a:r>
                  <a:rPr lang="en-US" sz="3200" baseline="-25000" dirty="0">
                    <a:latin typeface="Segoe UI Light (Headings)"/>
                  </a:rPr>
                  <a:t>16 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and last borrow!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(1000.000)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(B6B.BA4)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(494.45C)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endParaRPr lang="en-US" sz="3200" dirty="0">
                  <a:latin typeface="Segoe UI Light (Headings)"/>
                  <a:ea typeface="+mj-ea"/>
                  <a:cs typeface="+mj-cs"/>
                </a:endParaRP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(494.45C)</a:t>
                </a:r>
                <a:r>
                  <a:rPr lang="en-US" sz="3200" baseline="-25000" dirty="0">
                    <a:latin typeface="Segoe UI Light (Headings)"/>
                    <a:ea typeface="+mj-ea"/>
                    <a:cs typeface="+mj-cs"/>
                  </a:rPr>
                  <a:t>16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91" y="4638228"/>
                <a:ext cx="10078015" cy="2062103"/>
              </a:xfrm>
              <a:prstGeom prst="rect">
                <a:avLst/>
              </a:prstGeom>
              <a:blipFill>
                <a:blip r:embed="rId3"/>
                <a:stretch>
                  <a:fillRect l="-1573" t="-3846" b="-8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6154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division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6336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Negative numbers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607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BDBB7D-EFC2-4B59-820A-AEDB49DB9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019029"/>
              </p:ext>
            </p:extLst>
          </p:nvPr>
        </p:nvGraphicFramePr>
        <p:xfrm>
          <a:off x="0" y="243840"/>
          <a:ext cx="4310380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0380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2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0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3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3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2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7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1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8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22498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>
            <a:off x="4800600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/>
        </p:nvGraphicFramePr>
        <p:xfrm>
          <a:off x="4203701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/>
        </p:nvGraphicFramePr>
        <p:xfrm>
          <a:off x="4508500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10181344" y="2844225"/>
                <a:ext cx="681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dk1"/>
                    </a:solidFill>
                    <a:latin typeface="Segoe UI Light (Headings)"/>
                  </a:rPr>
                  <a:t>+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344" y="2844225"/>
                <a:ext cx="681212" cy="584775"/>
              </a:xfrm>
              <a:prstGeom prst="rect">
                <a:avLst/>
              </a:prstGeom>
              <a:blipFill>
                <a:blip r:embed="rId2"/>
                <a:stretch>
                  <a:fillRect l="-22321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0646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4BDBB7D-EFC2-4B59-820A-AEDB49DB9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515603"/>
                  </p:ext>
                </p:extLst>
              </p:nvPr>
            </p:nvGraphicFramePr>
            <p:xfrm>
              <a:off x="0" y="243840"/>
              <a:ext cx="4310380" cy="637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5190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2155190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1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0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2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8901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3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9531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59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322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22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7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315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8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02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6322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4BDBB7D-EFC2-4B59-820A-AEDB49DB9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515603"/>
                  </p:ext>
                </p:extLst>
              </p:nvPr>
            </p:nvGraphicFramePr>
            <p:xfrm>
              <a:off x="0" y="243840"/>
              <a:ext cx="4310380" cy="637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5190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2155190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1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0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113684" r="-101130" b="-9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213684" r="-101130" b="-8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313684" r="-101130" b="-7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2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890134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413684" r="-101130" b="-6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3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953196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513684" r="-101130" b="-5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5938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613684" r="-101130" b="-4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32218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713684" r="-101130" b="-3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2259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813684" r="-101130" b="-2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7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3157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913684" r="-101130" b="-1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8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0222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65" t="-1013684" r="-101130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632249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 flipH="1">
            <a:off x="5143500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208322"/>
              </p:ext>
            </p:extLst>
          </p:nvPr>
        </p:nvGraphicFramePr>
        <p:xfrm>
          <a:off x="5245101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555131"/>
              </p:ext>
            </p:extLst>
          </p:nvPr>
        </p:nvGraphicFramePr>
        <p:xfrm>
          <a:off x="5549900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490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4BDBB7D-EFC2-4B59-820A-AEDB49DB9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8567439"/>
                  </p:ext>
                </p:extLst>
              </p:nvPr>
            </p:nvGraphicFramePr>
            <p:xfrm>
              <a:off x="0" y="243840"/>
              <a:ext cx="4310380" cy="637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5190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2155190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1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0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2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8901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3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9531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59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322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225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7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315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8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022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kumimoji="0" lang="en-US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6322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4BDBB7D-EFC2-4B59-820A-AEDB49DB97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8567439"/>
                  </p:ext>
                </p:extLst>
              </p:nvPr>
            </p:nvGraphicFramePr>
            <p:xfrm>
              <a:off x="0" y="243840"/>
              <a:ext cx="4310380" cy="637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5190">
                      <a:extLst>
                        <a:ext uri="{9D8B030D-6E8A-4147-A177-3AD203B41FA5}">
                          <a16:colId xmlns:a16="http://schemas.microsoft.com/office/drawing/2014/main" val="2074234650"/>
                        </a:ext>
                      </a:extLst>
                    </a:gridCol>
                    <a:gridCol w="2155190">
                      <a:extLst>
                        <a:ext uri="{9D8B030D-6E8A-4147-A177-3AD203B41FA5}">
                          <a16:colId xmlns:a16="http://schemas.microsoft.com/office/drawing/2014/main" val="162276792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1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10</a:t>
                          </a:r>
                          <a:r>
                            <a:rPr lang="en-US" sz="3200" baseline="30000" dirty="0">
                              <a:latin typeface="Segoe UI Light (Headings)"/>
                            </a:rPr>
                            <a:t>0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8914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8" t="-117778" r="-101176" b="-9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6413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8" t="-213043" r="-101176" b="-8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11069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8" t="-313043" r="-101176" b="-7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2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890134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8" t="-422222" r="-101176" b="-6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3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953196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8" t="-510870" r="-101176" b="-5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5938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8" t="-624444" r="-101176" b="-4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32218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8" t="-708696" r="-101176" b="-33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2259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8" t="-808696" r="-101176" b="-23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7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3157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8" t="-928889" r="-101176" b="-1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>
                              <a:latin typeface="Segoe UI Light (Headings)"/>
                            </a:rPr>
                            <a:t>8</a:t>
                          </a:r>
                          <a:endParaRPr lang="en-US" sz="3200" dirty="0">
                            <a:latin typeface="Segoe UI Light (Headings)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0222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8" t="-1006522" r="-101176" b="-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latin typeface="Segoe UI Light (Headings)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632249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6889FB-5AAE-EE49-8B88-9606D90A79D1}"/>
              </a:ext>
            </a:extLst>
          </p:cNvPr>
          <p:cNvCxnSpPr>
            <a:cxnSpLocks/>
          </p:cNvCxnSpPr>
          <p:nvPr/>
        </p:nvCxnSpPr>
        <p:spPr>
          <a:xfrm>
            <a:off x="4800600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24">
            <a:extLst>
              <a:ext uri="{FF2B5EF4-FFF2-40B4-BE49-F238E27FC236}">
                <a16:creationId xmlns:a16="http://schemas.microsoft.com/office/drawing/2014/main" id="{9B11FF67-EAF7-D448-B689-9F4000C82EA6}"/>
              </a:ext>
            </a:extLst>
          </p:cNvPr>
          <p:cNvGraphicFramePr>
            <a:graphicFrameLocks noGrp="1"/>
          </p:cNvGraphicFramePr>
          <p:nvPr/>
        </p:nvGraphicFramePr>
        <p:xfrm>
          <a:off x="4203701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9" name="Table 24">
            <a:extLst>
              <a:ext uri="{FF2B5EF4-FFF2-40B4-BE49-F238E27FC236}">
                <a16:creationId xmlns:a16="http://schemas.microsoft.com/office/drawing/2014/main" id="{D80F7BA1-EF45-E840-8594-56BF118B9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327989"/>
              </p:ext>
            </p:extLst>
          </p:nvPr>
        </p:nvGraphicFramePr>
        <p:xfrm>
          <a:off x="4508500" y="3525520"/>
          <a:ext cx="609536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700405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96630-B011-F744-BD78-559DC38D22F6}"/>
                  </a:ext>
                </a:extLst>
              </p:cNvPr>
              <p:cNvSpPr txBox="1"/>
              <p:nvPr/>
            </p:nvSpPr>
            <p:spPr>
              <a:xfrm>
                <a:off x="10181344" y="2844225"/>
                <a:ext cx="681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dk1"/>
                    </a:solidFill>
                    <a:latin typeface="Segoe UI Light (Headings)"/>
                  </a:rPr>
                  <a:t>+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96630-B011-F744-BD78-559DC38D2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344" y="2844225"/>
                <a:ext cx="681212" cy="584775"/>
              </a:xfrm>
              <a:prstGeom prst="rect">
                <a:avLst/>
              </a:prstGeom>
              <a:blipFill>
                <a:blip r:embed="rId3"/>
                <a:stretch>
                  <a:fillRect l="-21818" t="-1489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641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BDBB7D-EFC2-4B59-820A-AEDB49DB9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98010"/>
              </p:ext>
            </p:extLst>
          </p:nvPr>
        </p:nvGraphicFramePr>
        <p:xfrm>
          <a:off x="0" y="243840"/>
          <a:ext cx="4310380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190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1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2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0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3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3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2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7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1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8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224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6889FB-5AAE-EE49-8B88-9606D90A79D1}"/>
              </a:ext>
            </a:extLst>
          </p:cNvPr>
          <p:cNvCxnSpPr>
            <a:cxnSpLocks/>
          </p:cNvCxnSpPr>
          <p:nvPr/>
        </p:nvCxnSpPr>
        <p:spPr>
          <a:xfrm>
            <a:off x="4800600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24">
            <a:extLst>
              <a:ext uri="{FF2B5EF4-FFF2-40B4-BE49-F238E27FC236}">
                <a16:creationId xmlns:a16="http://schemas.microsoft.com/office/drawing/2014/main" id="{9B11FF67-EAF7-D448-B689-9F4000C82EA6}"/>
              </a:ext>
            </a:extLst>
          </p:cNvPr>
          <p:cNvGraphicFramePr>
            <a:graphicFrameLocks noGrp="1"/>
          </p:cNvGraphicFramePr>
          <p:nvPr/>
        </p:nvGraphicFramePr>
        <p:xfrm>
          <a:off x="4203701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9" name="Table 24">
            <a:extLst>
              <a:ext uri="{FF2B5EF4-FFF2-40B4-BE49-F238E27FC236}">
                <a16:creationId xmlns:a16="http://schemas.microsoft.com/office/drawing/2014/main" id="{D80F7BA1-EF45-E840-8594-56BF118B9A8D}"/>
              </a:ext>
            </a:extLst>
          </p:cNvPr>
          <p:cNvGraphicFramePr>
            <a:graphicFrameLocks noGrp="1"/>
          </p:cNvGraphicFramePr>
          <p:nvPr/>
        </p:nvGraphicFramePr>
        <p:xfrm>
          <a:off x="4508500" y="3525520"/>
          <a:ext cx="609536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700405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+9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96630-B011-F744-BD78-559DC38D22F6}"/>
                  </a:ext>
                </a:extLst>
              </p:cNvPr>
              <p:cNvSpPr txBox="1"/>
              <p:nvPr/>
            </p:nvSpPr>
            <p:spPr>
              <a:xfrm>
                <a:off x="10181344" y="2844225"/>
                <a:ext cx="681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dk1"/>
                    </a:solidFill>
                    <a:latin typeface="Segoe UI Light (Headings)"/>
                  </a:rPr>
                  <a:t>+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396630-B011-F744-BD78-559DC38D2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344" y="2844225"/>
                <a:ext cx="681212" cy="584775"/>
              </a:xfrm>
              <a:prstGeom prst="rect">
                <a:avLst/>
              </a:prstGeom>
              <a:blipFill>
                <a:blip r:embed="rId2"/>
                <a:stretch>
                  <a:fillRect l="-21818" t="-14894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32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7359326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5936488" y="-1978152"/>
            <a:ext cx="382524" cy="9791700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3105017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30,302,131 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10=3,030,213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131 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3105017" cy="1628394"/>
              </a:xfrm>
              <a:prstGeom prst="rect">
                <a:avLst/>
              </a:prstGeom>
              <a:blipFill>
                <a:blip r:embed="rId3"/>
                <a:stretch>
                  <a:fillRect l="-2750" r="-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0690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 flipH="1">
            <a:off x="5143500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/>
        </p:nvGraphicFramePr>
        <p:xfrm>
          <a:off x="5245101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768394"/>
              </p:ext>
            </p:extLst>
          </p:nvPr>
        </p:nvGraphicFramePr>
        <p:xfrm>
          <a:off x="5549900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050348"/>
              </p:ext>
            </p:extLst>
          </p:nvPr>
        </p:nvGraphicFramePr>
        <p:xfrm>
          <a:off x="0" y="243840"/>
          <a:ext cx="4310380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190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1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2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0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3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3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2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7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1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8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22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8153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 flipH="1">
            <a:off x="5143500" y="342900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/>
        </p:nvGraphicFramePr>
        <p:xfrm>
          <a:off x="5245101" y="324358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/>
        </p:nvGraphicFramePr>
        <p:xfrm>
          <a:off x="5549900" y="352552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302" y="2795965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56310"/>
              </p:ext>
            </p:extLst>
          </p:nvPr>
        </p:nvGraphicFramePr>
        <p:xfrm>
          <a:off x="0" y="243840"/>
          <a:ext cx="4310380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190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1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2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0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3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3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2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1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Segoe UI Light (Headings)"/>
                        </a:rPr>
                        <a:t>8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Nonzero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22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1020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 flipH="1">
            <a:off x="1981200" y="593852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31491"/>
              </p:ext>
            </p:extLst>
          </p:nvPr>
        </p:nvGraphicFramePr>
        <p:xfrm>
          <a:off x="2082801" y="575310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1846"/>
              </p:ext>
            </p:extLst>
          </p:nvPr>
        </p:nvGraphicFramePr>
        <p:xfrm>
          <a:off x="2387600" y="603504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1778002" y="5305485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2" y="5305485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785494"/>
              </p:ext>
            </p:extLst>
          </p:nvPr>
        </p:nvGraphicFramePr>
        <p:xfrm>
          <a:off x="0" y="243840"/>
          <a:ext cx="1675448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10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1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0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3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2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1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224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BAD759-1FFA-4675-9141-BBEA64D08389}"/>
              </a:ext>
            </a:extLst>
          </p:cNvPr>
          <p:cNvCxnSpPr>
            <a:cxnSpLocks/>
          </p:cNvCxnSpPr>
          <p:nvPr/>
        </p:nvCxnSpPr>
        <p:spPr>
          <a:xfrm>
            <a:off x="4064000" y="1855878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24">
            <a:extLst>
              <a:ext uri="{FF2B5EF4-FFF2-40B4-BE49-F238E27FC236}">
                <a16:creationId xmlns:a16="http://schemas.microsoft.com/office/drawing/2014/main" id="{59F869A6-D6B0-411D-927F-01AC56AFB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573005"/>
              </p:ext>
            </p:extLst>
          </p:nvPr>
        </p:nvGraphicFramePr>
        <p:xfrm>
          <a:off x="3467101" y="1670458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053E3C67-F704-44CB-9057-3E54A0695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28622"/>
              </p:ext>
            </p:extLst>
          </p:nvPr>
        </p:nvGraphicFramePr>
        <p:xfrm>
          <a:off x="3771900" y="1952398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6483A-B936-4C15-BDA4-BC0A00DEA1C2}"/>
                  </a:ext>
                </a:extLst>
              </p:cNvPr>
              <p:cNvSpPr txBox="1"/>
              <p:nvPr/>
            </p:nvSpPr>
            <p:spPr>
              <a:xfrm>
                <a:off x="9444744" y="1271103"/>
                <a:ext cx="681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dk1"/>
                    </a:solidFill>
                    <a:latin typeface="Segoe UI Light (Headings)"/>
                  </a:rPr>
                  <a:t>+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6483A-B936-4C15-BDA4-BC0A00DEA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744" y="1271103"/>
                <a:ext cx="681212" cy="584775"/>
              </a:xfrm>
              <a:prstGeom prst="rect">
                <a:avLst/>
              </a:prstGeom>
              <a:blipFill>
                <a:blip r:embed="rId3"/>
                <a:stretch>
                  <a:fillRect l="-22321" t="-13684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C1C06-DE6A-4102-911F-E121B5E6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4016"/>
              </p:ext>
            </p:extLst>
          </p:nvPr>
        </p:nvGraphicFramePr>
        <p:xfrm>
          <a:off x="10659427" y="243840"/>
          <a:ext cx="1532573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855">
                  <a:extLst>
                    <a:ext uri="{9D8B030D-6E8A-4147-A177-3AD203B41FA5}">
                      <a16:colId xmlns:a16="http://schemas.microsoft.com/office/drawing/2014/main" val="2305295393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2127144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10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1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87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174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6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76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8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811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481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28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161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780DBE-54C1-4621-A006-B8AE5E8BE10A}"/>
              </a:ext>
            </a:extLst>
          </p:cNvPr>
          <p:cNvCxnSpPr>
            <a:cxnSpLocks/>
          </p:cNvCxnSpPr>
          <p:nvPr/>
        </p:nvCxnSpPr>
        <p:spPr>
          <a:xfrm flipH="1">
            <a:off x="1981200" y="5938520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64C899D-D1E7-4D08-AD7B-F9253B4BCFC0}"/>
              </a:ext>
            </a:extLst>
          </p:cNvPr>
          <p:cNvGraphicFramePr>
            <a:graphicFrameLocks noGrp="1"/>
          </p:cNvGraphicFramePr>
          <p:nvPr/>
        </p:nvGraphicFramePr>
        <p:xfrm>
          <a:off x="2082801" y="5753100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CAE353CD-033A-4BA6-9CFC-AD73BD52A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0481"/>
              </p:ext>
            </p:extLst>
          </p:nvPr>
        </p:nvGraphicFramePr>
        <p:xfrm>
          <a:off x="2387600" y="6035040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-0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/>
              <p:nvPr/>
            </p:nvSpPr>
            <p:spPr>
              <a:xfrm>
                <a:off x="1778002" y="5305485"/>
                <a:ext cx="833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7CFDF9-7CDA-4CB7-B8C4-37E2E87A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2" y="5305485"/>
                <a:ext cx="83349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836025"/>
              </p:ext>
            </p:extLst>
          </p:nvPr>
        </p:nvGraphicFramePr>
        <p:xfrm>
          <a:off x="0" y="243840"/>
          <a:ext cx="1675448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10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1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90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5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32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2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1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1,2,…9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224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BAD759-1FFA-4675-9141-BBEA64D08389}"/>
              </a:ext>
            </a:extLst>
          </p:cNvPr>
          <p:cNvCxnSpPr>
            <a:cxnSpLocks/>
          </p:cNvCxnSpPr>
          <p:nvPr/>
        </p:nvCxnSpPr>
        <p:spPr>
          <a:xfrm>
            <a:off x="4064000" y="1855878"/>
            <a:ext cx="60960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24">
            <a:extLst>
              <a:ext uri="{FF2B5EF4-FFF2-40B4-BE49-F238E27FC236}">
                <a16:creationId xmlns:a16="http://schemas.microsoft.com/office/drawing/2014/main" id="{59F869A6-D6B0-411D-927F-01AC56AFB7EA}"/>
              </a:ext>
            </a:extLst>
          </p:cNvPr>
          <p:cNvGraphicFramePr>
            <a:graphicFrameLocks noGrp="1"/>
          </p:cNvGraphicFramePr>
          <p:nvPr/>
        </p:nvGraphicFramePr>
        <p:xfrm>
          <a:off x="3467101" y="1670458"/>
          <a:ext cx="5994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365201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p:graphicFrame>
        <p:nvGraphicFramePr>
          <p:cNvPr id="10" name="Table 24">
            <a:extLst>
              <a:ext uri="{FF2B5EF4-FFF2-40B4-BE49-F238E27FC236}">
                <a16:creationId xmlns:a16="http://schemas.microsoft.com/office/drawing/2014/main" id="{053E3C67-F704-44CB-9057-3E54A0695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33374"/>
              </p:ext>
            </p:extLst>
          </p:nvPr>
        </p:nvGraphicFramePr>
        <p:xfrm>
          <a:off x="3771900" y="1952398"/>
          <a:ext cx="59944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2490838527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0515086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397107798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389487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52380962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4922353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816002860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4201101299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61510297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171353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556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6483A-B936-4C15-BDA4-BC0A00DEA1C2}"/>
                  </a:ext>
                </a:extLst>
              </p:cNvPr>
              <p:cNvSpPr txBox="1"/>
              <p:nvPr/>
            </p:nvSpPr>
            <p:spPr>
              <a:xfrm>
                <a:off x="9444744" y="1271103"/>
                <a:ext cx="6812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dk1"/>
                    </a:solidFill>
                    <a:latin typeface="Segoe UI Light (Headings)"/>
                  </a:rPr>
                  <a:t>+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6483A-B936-4C15-BDA4-BC0A00DEA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744" y="1271103"/>
                <a:ext cx="681212" cy="584775"/>
              </a:xfrm>
              <a:prstGeom prst="rect">
                <a:avLst/>
              </a:prstGeom>
              <a:blipFill>
                <a:blip r:embed="rId3"/>
                <a:stretch>
                  <a:fillRect l="-22321" t="-13684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4C1C06-DE6A-4102-911F-E121B5E6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38971"/>
              </p:ext>
            </p:extLst>
          </p:nvPr>
        </p:nvGraphicFramePr>
        <p:xfrm>
          <a:off x="10659427" y="243840"/>
          <a:ext cx="1532573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855">
                  <a:extLst>
                    <a:ext uri="{9D8B030D-6E8A-4147-A177-3AD203B41FA5}">
                      <a16:colId xmlns:a16="http://schemas.microsoft.com/office/drawing/2014/main" val="2305295393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2127144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10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1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10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87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8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6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174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6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76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8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811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481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28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3820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0179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569345"/>
              </p:ext>
            </p:extLst>
          </p:nvPr>
        </p:nvGraphicFramePr>
        <p:xfrm>
          <a:off x="2" y="2428240"/>
          <a:ext cx="12191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04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r</a:t>
                      </a:r>
                      <a:r>
                        <a:rPr lang="en-US" sz="3200" strike="noStrike" baseline="30000" dirty="0">
                          <a:latin typeface="Segoe UI Light (Headings)"/>
                        </a:rPr>
                        <a:t>n-1</a:t>
                      </a:r>
                      <a:endParaRPr lang="en-US" sz="3200" strike="no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r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Positive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Negative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C20E80B1-6403-4810-895B-F34ACC51ADF6}"/>
              </a:ext>
            </a:extLst>
          </p:cNvPr>
          <p:cNvSpPr/>
          <p:nvPr/>
        </p:nvSpPr>
        <p:spPr>
          <a:xfrm rot="16200000">
            <a:off x="6769100" y="-836676"/>
            <a:ext cx="420624" cy="10425175"/>
          </a:xfrm>
          <a:prstGeom prst="leftBrace">
            <a:avLst>
              <a:gd name="adj1" fmla="val 43103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F33A3-37F6-4C20-ADD6-CAACD3B44EEE}"/>
              </a:ext>
            </a:extLst>
          </p:cNvPr>
          <p:cNvSpPr txBox="1"/>
          <p:nvPr/>
        </p:nvSpPr>
        <p:spPr>
          <a:xfrm>
            <a:off x="6096000" y="4737100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Magnitude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5525F-E5B3-46CF-8CE8-1796FB1006D7}"/>
              </a:ext>
            </a:extLst>
          </p:cNvPr>
          <p:cNvSpPr txBox="1"/>
          <p:nvPr/>
        </p:nvSpPr>
        <p:spPr>
          <a:xfrm>
            <a:off x="203200" y="4737099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Signed</a:t>
            </a:r>
          </a:p>
        </p:txBody>
      </p:sp>
    </p:spTree>
    <p:extLst>
      <p:ext uri="{BB962C8B-B14F-4D97-AF65-F5344CB8AC3E}">
        <p14:creationId xmlns:p14="http://schemas.microsoft.com/office/powerpoint/2010/main" val="16494197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ross 8">
            <a:extLst>
              <a:ext uri="{FF2B5EF4-FFF2-40B4-BE49-F238E27FC236}">
                <a16:creationId xmlns:a16="http://schemas.microsoft.com/office/drawing/2014/main" id="{9D9B2226-CEEC-4E94-8B28-3211A2E920FD}"/>
              </a:ext>
            </a:extLst>
          </p:cNvPr>
          <p:cNvSpPr/>
          <p:nvPr/>
        </p:nvSpPr>
        <p:spPr>
          <a:xfrm rot="2740806">
            <a:off x="9702800" y="4572287"/>
            <a:ext cx="914400" cy="914400"/>
          </a:xfrm>
          <a:prstGeom prst="plus">
            <a:avLst>
              <a:gd name="adj" fmla="val 45130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/>
        </p:nvGraphicFramePr>
        <p:xfrm>
          <a:off x="2" y="2428240"/>
          <a:ext cx="12191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041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22767927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73849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latin typeface="Segoe UI Light (Headings)"/>
                        </a:rPr>
                        <a:t>r</a:t>
                      </a:r>
                      <a:r>
                        <a:rPr lang="en-US" sz="3200" strike="noStrike" baseline="30000" dirty="0">
                          <a:latin typeface="Segoe UI Light (Headings)"/>
                        </a:rPr>
                        <a:t>n-1</a:t>
                      </a:r>
                      <a:endParaRPr lang="en-US" sz="3200" strike="no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n-3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r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Positive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Nonzero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Light (Headings)"/>
                        </a:rPr>
                        <a:t>Negative Numbers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1106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CB6B36-EDA7-48F1-81C8-A1DE42401270}"/>
              </a:ext>
            </a:extLst>
          </p:cNvPr>
          <p:cNvSpPr txBox="1"/>
          <p:nvPr/>
        </p:nvSpPr>
        <p:spPr>
          <a:xfrm>
            <a:off x="6336248" y="4737100"/>
            <a:ext cx="4268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0 </a:t>
            </a: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 Max = r</a:t>
            </a:r>
            <a:r>
              <a:rPr lang="en-US" sz="3200" baseline="30000" dirty="0">
                <a:solidFill>
                  <a:schemeClr val="dk1"/>
                </a:solidFill>
                <a:latin typeface="Segoe UI Light (Headings)"/>
              </a:rPr>
              <a:t>n-1 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-1 = </a:t>
            </a:r>
            <a:r>
              <a:rPr lang="en-US" sz="3200" dirty="0" err="1">
                <a:solidFill>
                  <a:schemeClr val="dk1"/>
                </a:solidFill>
                <a:latin typeface="Segoe UI Light (Headings)"/>
              </a:rPr>
              <a:t>r</a:t>
            </a:r>
            <a:r>
              <a:rPr lang="en-US" sz="3200" baseline="30000" dirty="0" err="1">
                <a:solidFill>
                  <a:schemeClr val="dk1"/>
                </a:solidFill>
                <a:latin typeface="Segoe UI Light (Headings)"/>
              </a:rPr>
              <a:t>n</a:t>
            </a:r>
            <a:r>
              <a:rPr lang="en-US" sz="3200" baseline="30000" dirty="0">
                <a:solidFill>
                  <a:schemeClr val="dk1"/>
                </a:solidFill>
                <a:latin typeface="Segoe UI Light (Headings)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Segoe UI Light (Headings)"/>
              </a:rPr>
              <a:t>-1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89ACA-5BE9-48BE-AD60-8AC03AB16153}"/>
              </a:ext>
            </a:extLst>
          </p:cNvPr>
          <p:cNvSpPr/>
          <p:nvPr/>
        </p:nvSpPr>
        <p:spPr>
          <a:xfrm>
            <a:off x="3428984" y="5257800"/>
            <a:ext cx="3378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Min= - (r</a:t>
            </a:r>
            <a:r>
              <a:rPr lang="en-US" sz="3200" baseline="30000" dirty="0">
                <a:solidFill>
                  <a:prstClr val="black"/>
                </a:solidFill>
                <a:latin typeface="Segoe UI Light (Headings)"/>
              </a:rPr>
              <a:t>n-1 </a:t>
            </a:r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-1) ← 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E7BEA9-29CA-49BB-BBF8-4EA584AF0475}"/>
              </a:ext>
            </a:extLst>
          </p:cNvPr>
          <p:cNvSpPr/>
          <p:nvPr/>
        </p:nvSpPr>
        <p:spPr>
          <a:xfrm>
            <a:off x="3213084" y="1536125"/>
            <a:ext cx="6096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 (Headings)"/>
              </a:rPr>
              <a:t>Give up left most position for sign!</a:t>
            </a:r>
            <a:endParaRPr lang="en-US" dirty="0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573C64-AAB0-451B-BB08-589A79CA1DE0}"/>
              </a:ext>
            </a:extLst>
          </p:cNvPr>
          <p:cNvSpPr/>
          <p:nvPr/>
        </p:nvSpPr>
        <p:spPr>
          <a:xfrm rot="2740806">
            <a:off x="6136492" y="5092987"/>
            <a:ext cx="914400" cy="914400"/>
          </a:xfrm>
          <a:prstGeom prst="plus">
            <a:avLst>
              <a:gd name="adj" fmla="val 45130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06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9695E97-1B79-4D8F-9466-18ADA7B5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006015"/>
              </p:ext>
            </p:extLst>
          </p:nvPr>
        </p:nvGraphicFramePr>
        <p:xfrm>
          <a:off x="2" y="0"/>
          <a:ext cx="1219199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267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  <a:gridCol w="535393">
                  <a:extLst>
                    <a:ext uri="{9D8B030D-6E8A-4147-A177-3AD203B41FA5}">
                      <a16:colId xmlns:a16="http://schemas.microsoft.com/office/drawing/2014/main" val="2835575459"/>
                    </a:ext>
                  </a:extLst>
                </a:gridCol>
                <a:gridCol w="2507673">
                  <a:extLst>
                    <a:ext uri="{9D8B030D-6E8A-4147-A177-3AD203B41FA5}">
                      <a16:colId xmlns:a16="http://schemas.microsoft.com/office/drawing/2014/main" val="3594767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2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5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2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+3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48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09485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B470A09-E2FB-F846-9A65-A2A262721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90479"/>
              </p:ext>
            </p:extLst>
          </p:nvPr>
        </p:nvGraphicFramePr>
        <p:xfrm>
          <a:off x="0" y="2757054"/>
          <a:ext cx="12191998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267">
                  <a:extLst>
                    <a:ext uri="{9D8B030D-6E8A-4147-A177-3AD203B41FA5}">
                      <a16:colId xmlns:a16="http://schemas.microsoft.com/office/drawing/2014/main" val="207423465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167396257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3751134859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4039626760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2481916693"/>
                    </a:ext>
                  </a:extLst>
                </a:gridCol>
                <a:gridCol w="1521533">
                  <a:extLst>
                    <a:ext uri="{9D8B030D-6E8A-4147-A177-3AD203B41FA5}">
                      <a16:colId xmlns:a16="http://schemas.microsoft.com/office/drawing/2014/main" val="3646439045"/>
                    </a:ext>
                  </a:extLst>
                </a:gridCol>
                <a:gridCol w="535393">
                  <a:extLst>
                    <a:ext uri="{9D8B030D-6E8A-4147-A177-3AD203B41FA5}">
                      <a16:colId xmlns:a16="http://schemas.microsoft.com/office/drawing/2014/main" val="2835575459"/>
                    </a:ext>
                  </a:extLst>
                </a:gridCol>
                <a:gridCol w="2507673">
                  <a:extLst>
                    <a:ext uri="{9D8B030D-6E8A-4147-A177-3AD203B41FA5}">
                      <a16:colId xmlns:a16="http://schemas.microsoft.com/office/drawing/2014/main" val="3594767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sngStrike" dirty="0">
                          <a:latin typeface="Segoe UI Light (Headings)"/>
                        </a:rPr>
                        <a:t>7</a:t>
                      </a:r>
                      <a:r>
                        <a:rPr lang="en-US" sz="3200" strike="sngStrike" baseline="30000" dirty="0">
                          <a:latin typeface="Segoe UI Light (Headings)"/>
                        </a:rPr>
                        <a:t>5</a:t>
                      </a:r>
                      <a:endParaRPr lang="en-US" sz="3200" strike="sngStrike" dirty="0">
                        <a:latin typeface="Segoe UI Light (Headings)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en-US" sz="32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7</a:t>
                      </a:r>
                      <a:r>
                        <a:rPr lang="en-US" sz="3200" baseline="30000" dirty="0">
                          <a:latin typeface="Segoe UI Light (Headings)"/>
                        </a:rPr>
                        <a:t>0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Segoe UI Light (Headings)"/>
                        </a:rPr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latin typeface="Segoe UI Light (Headings)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Segoe UI Light (Headings)"/>
                        </a:rPr>
                        <a:t>+41</a:t>
                      </a:r>
                      <a:endParaRPr lang="en-US" sz="3200" dirty="0"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48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highlight>
                            <a:srgbClr val="FFFF00"/>
                          </a:highlight>
                          <a:latin typeface="Segoe UI Light (Headings)"/>
                        </a:rPr>
                        <a:t>-103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094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highlight>
                            <a:srgbClr val="FFFF00"/>
                          </a:highlight>
                          <a:latin typeface="Segoe UI Light (Headings)"/>
                        </a:rPr>
                        <a:t>-103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298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strike="noStrik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</a:rPr>
                        <a:t>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Segoe UI Light (Headings)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highlight>
                            <a:srgbClr val="FFFF00"/>
                          </a:highlight>
                          <a:latin typeface="Segoe UI Light (Headings)"/>
                        </a:rPr>
                        <a:t>-103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72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8366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arithmetic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147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681808"/>
                  </p:ext>
                </p:extLst>
              </p:nvPr>
            </p:nvGraphicFramePr>
            <p:xfrm>
              <a:off x="4" y="670560"/>
              <a:ext cx="12191997" cy="5516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8615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608615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215843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3194604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–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(X+Y) = 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&gt;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681808"/>
                  </p:ext>
                </p:extLst>
              </p:nvPr>
            </p:nvGraphicFramePr>
            <p:xfrm>
              <a:off x="4" y="670560"/>
              <a:ext cx="12191997" cy="55168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08615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608615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39108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215843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3194604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–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(X+Y) = 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5872" t="-271429" r="-637615" b="-17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32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5872" t="-678261" r="-637615" b="-2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5872" t="-426190" r="-637615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&gt;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(if borrow, apply it)</a:t>
                          </a:r>
                          <a:endParaRPr lang="en-US" sz="2800" kern="1200" dirty="0">
                            <a:solidFill>
                              <a:schemeClr val="dk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7602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182293C-D002-4CED-A9EA-9C12F10C907F}"/>
              </a:ext>
            </a:extLst>
          </p:cNvPr>
          <p:cNvSpPr>
            <a:spLocks noChangeAspect="1"/>
          </p:cNvSpPr>
          <p:nvPr/>
        </p:nvSpPr>
        <p:spPr>
          <a:xfrm>
            <a:off x="7060552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5333238" y="-1374902"/>
            <a:ext cx="382524" cy="8585200"/>
          </a:xfrm>
          <a:prstGeom prst="leftBrace">
            <a:avLst>
              <a:gd name="adj1" fmla="val 184296"/>
              <a:gd name="adj2" fmla="val 428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9DC76B-A535-4978-8437-3D7B91E0F8F4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848537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3,030,213 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10=303,021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213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9DC76B-A535-4978-8437-3D7B91E0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848537" cy="1628394"/>
              </a:xfrm>
              <a:prstGeom prst="rect">
                <a:avLst/>
              </a:prstGeom>
              <a:blipFill>
                <a:blip r:embed="rId3"/>
                <a:stretch>
                  <a:fillRect l="-2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1454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Example I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8737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4604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723203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4263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9E8D3EE-6D2A-4285-B621-103E6FA8C6BD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203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padding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08830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9E8D3EE-6D2A-4285-B621-103E6FA8C6BD}"/>
              </a:ext>
            </a:extLst>
          </p:cNvPr>
          <p:cNvGraphicFramePr>
            <a:graphicFrameLocks noGrp="1"/>
          </p:cNvGraphicFramePr>
          <p:nvPr/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5269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Signed: (–X)+(–Y)=–(X+Y)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172365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/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=15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=11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=14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=10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3987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Example II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7052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09897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980904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980904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4605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584598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203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padding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278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B1623B4-5352-48BF-8795-940E01B7D01F}"/>
              </a:ext>
            </a:extLst>
          </p:cNvPr>
          <p:cNvSpPr>
            <a:spLocks noChangeAspect="1"/>
          </p:cNvSpPr>
          <p:nvPr/>
        </p:nvSpPr>
        <p:spPr>
          <a:xfrm>
            <a:off x="6762426" y="5194300"/>
            <a:ext cx="365760" cy="3657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4809013" y="2080105"/>
            <a:ext cx="2707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Divide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4742688" y="-784352"/>
            <a:ext cx="382524" cy="7404100"/>
          </a:xfrm>
          <a:prstGeom prst="leftBrace">
            <a:avLst>
              <a:gd name="adj1" fmla="val 184296"/>
              <a:gd name="adj2" fmla="val 33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AA76C-F752-4365-9E9E-0690F94FA3D9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561855" cy="1628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303,021 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 10=30,302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021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302  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AA76C-F752-4365-9E9E-0690F94FA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561855" cy="1628394"/>
              </a:xfrm>
              <a:prstGeom prst="rect">
                <a:avLst/>
              </a:prstGeom>
              <a:blipFill>
                <a:blip r:embed="rId3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2293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kern="1200" smtClean="0">
                                    <a:solidFill>
                                      <a:schemeClr val="tx1"/>
                                    </a:solidFill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?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4762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?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5283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Signed: (+X)+(–Y)=?(X</a:t>
            </a:r>
            <a:r>
              <a:rPr lang="en-CA" sz="3600" cap="all" dirty="0">
                <a:highlight>
                  <a:srgbClr val="FFFF00"/>
                </a:highlight>
                <a:latin typeface="Segoe UI Light (Headings)"/>
              </a:rPr>
              <a:t>–</a:t>
            </a:r>
            <a:r>
              <a:rPr lang="en-CA" sz="3600" cap="all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67664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731661-4F84-4B8A-8D6B-2F3A321220DD}"/>
              </a:ext>
            </a:extLst>
          </p:cNvPr>
          <p:cNvCxnSpPr>
            <a:cxnSpLocks/>
          </p:cNvCxnSpPr>
          <p:nvPr/>
        </p:nvCxnSpPr>
        <p:spPr>
          <a:xfrm>
            <a:off x="2717800" y="1579418"/>
            <a:ext cx="551873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546A37-C96C-4467-AC25-157E43C88668}"/>
              </a:ext>
            </a:extLst>
          </p:cNvPr>
          <p:cNvSpPr txBox="1"/>
          <p:nvPr/>
        </p:nvSpPr>
        <p:spPr>
          <a:xfrm>
            <a:off x="4036291" y="4904509"/>
            <a:ext cx="332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2A.E54 &lt; BF.2B0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8876B-8908-4306-8D4E-FEF17F728B9D}"/>
              </a:ext>
            </a:extLst>
          </p:cNvPr>
          <p:cNvSpPr/>
          <p:nvPr/>
        </p:nvSpPr>
        <p:spPr>
          <a:xfrm>
            <a:off x="3133558" y="5551780"/>
            <a:ext cx="615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>
                <a:latin typeface="Segoe UI Light (Headings)"/>
              </a:rPr>
              <a:t>Last Borrow </a:t>
            </a: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CA" sz="3600" dirty="0">
                <a:latin typeface="Segoe UI Light (Headings)"/>
              </a:rPr>
              <a:t> Negative Result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349576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tint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C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C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/>
              <p:nvPr/>
            </p:nvSpPr>
            <p:spPr>
              <a:xfrm>
                <a:off x="174991" y="4638228"/>
                <a:ext cx="950093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(2A.E54)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(BF.2B0)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 = </a:t>
                </a:r>
                <a:r>
                  <a:rPr lang="en-US" sz="3200" dirty="0">
                    <a:latin typeface="Segoe UI Light (Headings)"/>
                  </a:rPr>
                  <a:t>(6B.BA4)</a:t>
                </a:r>
                <a:r>
                  <a:rPr lang="en-US" sz="3200" baseline="-25000" dirty="0">
                    <a:latin typeface="Segoe UI Light (Headings)"/>
                  </a:rPr>
                  <a:t>16 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and last borrow!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(100.000)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(6B.BA4)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(94.45C)</a:t>
                </a:r>
                <a:r>
                  <a:rPr lang="en-US" sz="3200" baseline="-25000" dirty="0">
                    <a:latin typeface="Segoe UI Light (Headings)"/>
                  </a:rPr>
                  <a:t>16</a:t>
                </a:r>
                <a:endParaRPr lang="en-US" sz="3200" dirty="0">
                  <a:latin typeface="Segoe UI Light (Headings)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91" y="4638228"/>
                <a:ext cx="9500934" cy="1569660"/>
              </a:xfrm>
              <a:prstGeom prst="rect">
                <a:avLst/>
              </a:prstGeom>
              <a:blipFill>
                <a:blip r:embed="rId3"/>
                <a:stretch>
                  <a:fillRect l="-1669" t="-5058" r="-834" b="-1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3676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–1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+16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0" t="-71429" r="-701200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=14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=15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=11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=10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731661-4F84-4B8A-8D6B-2F3A321220DD}"/>
              </a:ext>
            </a:extLst>
          </p:cNvPr>
          <p:cNvCxnSpPr>
            <a:cxnSpLocks/>
          </p:cNvCxnSpPr>
          <p:nvPr/>
        </p:nvCxnSpPr>
        <p:spPr>
          <a:xfrm>
            <a:off x="2717800" y="1579418"/>
            <a:ext cx="551873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546A37-C96C-4467-AC25-157E43C88668}"/>
              </a:ext>
            </a:extLst>
          </p:cNvPr>
          <p:cNvSpPr txBox="1"/>
          <p:nvPr/>
        </p:nvSpPr>
        <p:spPr>
          <a:xfrm>
            <a:off x="4036291" y="4632251"/>
            <a:ext cx="332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2A.E54 &lt; BF.2B0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8876B-8908-4306-8D4E-FEF17F728B9D}"/>
              </a:ext>
            </a:extLst>
          </p:cNvPr>
          <p:cNvSpPr/>
          <p:nvPr/>
        </p:nvSpPr>
        <p:spPr>
          <a:xfrm>
            <a:off x="3133558" y="5279522"/>
            <a:ext cx="615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>
                <a:latin typeface="Segoe UI Light (Headings)"/>
              </a:rPr>
              <a:t>Last Borrow </a:t>
            </a: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CA" sz="3600" dirty="0">
                <a:latin typeface="Segoe UI Light (Headings)"/>
              </a:rPr>
              <a:t> Negative Result</a:t>
            </a:r>
            <a:endParaRPr lang="en-US" sz="3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796E37-4F11-44E4-AB70-8A449AA3341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6217920"/>
          <a:ext cx="10668000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40820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111787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077726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875254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942884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41560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5257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992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7676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Signed magnitude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overflow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0035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" y="1402080"/>
              <a:ext cx="12191996" cy="4053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4106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kern="1200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X&gt;Y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046D8211-1AE4-45BB-ACBD-2D18648E81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6341866"/>
                  </p:ext>
                </p:extLst>
              </p:nvPr>
            </p:nvGraphicFramePr>
            <p:xfrm>
              <a:off x="4" y="1402080"/>
              <a:ext cx="12191996" cy="4053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50950">
                      <a:extLst>
                        <a:ext uri="{9D8B030D-6E8A-4147-A177-3AD203B41FA5}">
                          <a16:colId xmlns:a16="http://schemas.microsoft.com/office/drawing/2014/main" val="206149633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132487352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2757953198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3392698401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1425724705"/>
                        </a:ext>
                      </a:extLst>
                    </a:gridCol>
                    <a:gridCol w="1150950">
                      <a:extLst>
                        <a:ext uri="{9D8B030D-6E8A-4147-A177-3AD203B41FA5}">
                          <a16:colId xmlns:a16="http://schemas.microsoft.com/office/drawing/2014/main" val="851943872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3561052736"/>
                        </a:ext>
                      </a:extLst>
                    </a:gridCol>
                    <a:gridCol w="2643148">
                      <a:extLst>
                        <a:ext uri="{9D8B030D-6E8A-4147-A177-3AD203B41FA5}">
                          <a16:colId xmlns:a16="http://schemas.microsoft.com/office/drawing/2014/main" val="238287638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091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045017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263507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kern="1200" dirty="0">
                            <a:solidFill>
                              <a:schemeClr val="dk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056071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128" t="-414737" r="-764362" b="-2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X&lt;Y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X–Y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151874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128" t="-514737" r="-764362" b="-1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00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Segoe UI Light (Headings)"/>
                              <a:ea typeface="+mn-ea"/>
                              <a:cs typeface="+mn-cs"/>
                            </a:rPr>
                            <a:t>X+Y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551910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128" t="-614737" r="-764362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X&gt;Y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dk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–X+Y=Y–X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32163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D7573DC-C667-4D9B-B36D-69A12853B5F9}"/>
              </a:ext>
            </a:extLst>
          </p:cNvPr>
          <p:cNvSpPr/>
          <p:nvPr/>
        </p:nvSpPr>
        <p:spPr>
          <a:xfrm>
            <a:off x="5406305" y="774412"/>
            <a:ext cx="1861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egoe UI Light (Headings)"/>
              </a:rPr>
              <a:t>Overflow!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B549A0C-ED68-4291-8C3E-FDA826105AD3}"/>
              </a:ext>
            </a:extLst>
          </p:cNvPr>
          <p:cNvSpPr/>
          <p:nvPr/>
        </p:nvSpPr>
        <p:spPr>
          <a:xfrm>
            <a:off x="8229600" y="944880"/>
            <a:ext cx="2705100" cy="914400"/>
          </a:xfrm>
          <a:prstGeom prst="arc">
            <a:avLst>
              <a:gd name="adj1" fmla="val 10979555"/>
              <a:gd name="adj2" fmla="val 21404699"/>
            </a:avLst>
          </a:prstGeom>
          <a:ln w="25400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93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6780476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66745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003808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32" t="-114286" r="-470645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981133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  <a:cs typeface="+mj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2802420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32" t="-114286" r="-470645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2095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69027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highlight>
                                    <a:srgbClr val="FFFF00"/>
                                  </a:highlight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862992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32" t="-114286" r="-470645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799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539972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B27E2FD-3985-47DB-9547-B9CEDEA1C045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0+1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31895101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41814"/>
                  </p:ext>
                </p:extLst>
              </p:nvPr>
            </p:nvGraphicFramePr>
            <p:xfrm>
              <a:off x="1" y="2468880"/>
              <a:ext cx="12246986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9649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9443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9649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3" t="-4762" r="-727984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032" t="-114286" r="-470645" b="-1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</a:t>
            </a:r>
            <a:r>
              <a:rPr lang="en-US" sz="3600" dirty="0">
                <a:highlight>
                  <a:srgbClr val="00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144571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2468880"/>
              <a:ext cx="12192002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0288773"/>
                  </p:ext>
                </p:extLst>
              </p:nvPr>
            </p:nvGraphicFramePr>
            <p:xfrm>
              <a:off x="1" y="2468880"/>
              <a:ext cx="12192002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6" t="-38095" r="-727686" b="-12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221" t="-214286" r="-471753" b="-1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39518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highlight>
                                      <a:srgbClr val="FFFF00"/>
                                    </a:highlight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If you consider the last carry </a:t>
                          </a: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r>
                                <a:rPr lang="en-US" sz="3600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(9)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10</a:t>
                          </a: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  Negative!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5415927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6" t="-38095" r="-727686" b="-4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221" t="-214286" r="-471753" b="-2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3872" t="-414286" r="-114" b="-3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</a:rPr>
              <a:t>+</a:t>
            </a:r>
            <a:r>
              <a:rPr lang="en-US" sz="3600" dirty="0">
                <a:latin typeface="Segoe UI Light (Headings)"/>
              </a:rPr>
              <a:t>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63308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If you ignore it  +(9)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10</a:t>
                          </a: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  Result is not correct!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7416213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6" t="-38095" r="-727686" b="-4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221" t="-214286" r="-471753" b="-2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If you ignore it  +(9)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10</a:t>
                          </a: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  Result is not correct!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+(X+Y)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308634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600" dirty="0" smtClean="0">
                                    <a:latin typeface="Segoe UI Light (Headings)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algn="ctr"/>
                          <a:r>
                            <a:rPr lang="en-US" sz="32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Base-2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3600" dirty="0" smtClean="0">
                                  <a:latin typeface="Segoe UI Light (Headings)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(14)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Overflow: The result is not reliable!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5738078"/>
                  </p:ext>
                </p:extLst>
              </p:nvPr>
            </p:nvGraphicFramePr>
            <p:xfrm>
              <a:off x="1" y="2468880"/>
              <a:ext cx="12192002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73006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88096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473006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kern="1200" baseline="-250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3413122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26" t="-38095" r="-727686" b="-45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+(27)</a:t>
                          </a:r>
                          <a:r>
                            <a:rPr lang="en-US" sz="3600" kern="1200" baseline="-250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221" t="-214286" r="-471753" b="-2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A" sz="3600" b="0" i="0" u="none" strike="noStrike" kern="1200" cap="all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░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  <a:sym typeface="Wingdings" panose="05000000000000000000" pitchFamily="2" charset="2"/>
                            </a:rPr>
                            <a:t>Overflow: The result is not reliable!</a:t>
                          </a:r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2635825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8F8CE-24BA-449F-939B-57F286CAFC84}"/>
              </a:ext>
            </a:extLst>
          </p:cNvPr>
          <p:cNvSpPr/>
          <p:nvPr/>
        </p:nvSpPr>
        <p:spPr>
          <a:xfrm>
            <a:off x="4087277" y="1822549"/>
            <a:ext cx="4017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+X – (– Y) = +(X+Y)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94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29FA656-B94A-4C48-95BC-59B69F68837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1+1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185106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628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E89F437-07CA-465F-A236-C4BE259210AD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2+1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1571763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5065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F71AE11-14E9-447A-8627-612E4CDC05FA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3+1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420887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83068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5FECECB-5CD6-4393-9EEA-9817B96F21D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4+1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114924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baseline="-25000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2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870982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EBC6A81-EBDD-4E10-A206-9945475C089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5+1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578534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93260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90D0378-CFB1-4858-9385-F7AABD0AE48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6+1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1113736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557136D-0195-4667-ACC6-BA98DD35FF38}"/>
              </a:ext>
            </a:extLst>
          </p:cNvPr>
          <p:cNvSpPr>
            <a:spLocks noChangeAspect="1"/>
          </p:cNvSpPr>
          <p:nvPr/>
        </p:nvSpPr>
        <p:spPr>
          <a:xfrm>
            <a:off x="9805173" y="412963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7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/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679AD1C1-ABB0-4873-8178-E6687AD14E59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7+1 division by 10!</a:t>
            </a:r>
          </a:p>
        </p:txBody>
      </p:sp>
    </p:spTree>
    <p:extLst>
      <p:ext uri="{BB962C8B-B14F-4D97-AF65-F5344CB8AC3E}">
        <p14:creationId xmlns:p14="http://schemas.microsoft.com/office/powerpoint/2010/main" val="2470961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1557136D-0195-4667-ACC6-BA98DD35FF38}"/>
              </a:ext>
            </a:extLst>
          </p:cNvPr>
          <p:cNvSpPr>
            <a:spLocks noChangeAspect="1"/>
          </p:cNvSpPr>
          <p:nvPr/>
        </p:nvSpPr>
        <p:spPr>
          <a:xfrm>
            <a:off x="9805173" y="412963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93260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870982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83068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5065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628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539972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213  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021  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42005" cy="652551"/>
              </a:xfrm>
              <a:prstGeom prst="rect">
                <a:avLst/>
              </a:prstGeom>
              <a:blipFill>
                <a:blip r:embed="rId4"/>
                <a:stretch>
                  <a:fillRect l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311787" cy="652551"/>
              </a:xfrm>
              <a:prstGeom prst="rect">
                <a:avLst/>
              </a:prstGeom>
              <a:blipFill>
                <a:blip r:embed="rId5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60" y="3134007"/>
                <a:ext cx="2029658" cy="652551"/>
              </a:xfrm>
              <a:prstGeom prst="rect">
                <a:avLst/>
              </a:prstGeom>
              <a:blipFill>
                <a:blip r:embed="rId6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03  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42" y="3429000"/>
                <a:ext cx="1853328" cy="652551"/>
              </a:xfrm>
              <a:prstGeom prst="rect">
                <a:avLst/>
              </a:prstGeom>
              <a:blipFill>
                <a:blip r:embed="rId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06" y="3671279"/>
                <a:ext cx="1468607" cy="652551"/>
              </a:xfrm>
              <a:prstGeom prst="rect">
                <a:avLst/>
              </a:prstGeom>
              <a:blipFill>
                <a:blip r:embed="rId8"/>
                <a:stretch>
                  <a:fillRect l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606" y="3926856"/>
                <a:ext cx="1186479" cy="652551"/>
              </a:xfrm>
              <a:prstGeom prst="rect">
                <a:avLst/>
              </a:prstGeom>
              <a:blipFill>
                <a:blip r:embed="rId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/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D68C59-86FC-404E-A2F2-0CE848BA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045" y="4167308"/>
                <a:ext cx="1186479" cy="652551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A2BD29-E6BE-4D63-8A1B-3B7DF159708C}"/>
              </a:ext>
            </a:extLst>
          </p:cNvPr>
          <p:cNvSpPr/>
          <p:nvPr/>
        </p:nvSpPr>
        <p:spPr>
          <a:xfrm rot="402308">
            <a:off x="5348520" y="1985771"/>
            <a:ext cx="5380022" cy="1900661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022" h="1900661">
                <a:moveTo>
                  <a:pt x="5380022" y="1900661"/>
                </a:moveTo>
                <a:cubicBezTo>
                  <a:pt x="5088980" y="1364086"/>
                  <a:pt x="4797939" y="827511"/>
                  <a:pt x="4630722" y="770361"/>
                </a:cubicBezTo>
                <a:cubicBezTo>
                  <a:pt x="4463505" y="713211"/>
                  <a:pt x="4594739" y="1610678"/>
                  <a:pt x="4376722" y="1557761"/>
                </a:cubicBezTo>
                <a:cubicBezTo>
                  <a:pt x="4158705" y="1504844"/>
                  <a:pt x="3502539" y="535411"/>
                  <a:pt x="3322622" y="452861"/>
                </a:cubicBezTo>
                <a:cubicBezTo>
                  <a:pt x="3142705" y="370311"/>
                  <a:pt x="3568155" y="1136544"/>
                  <a:pt x="3297222" y="1062461"/>
                </a:cubicBezTo>
                <a:cubicBezTo>
                  <a:pt x="3026289" y="988378"/>
                  <a:pt x="1974305" y="93028"/>
                  <a:pt x="1697022" y="8361"/>
                </a:cubicBezTo>
                <a:cubicBezTo>
                  <a:pt x="1419739" y="-76306"/>
                  <a:pt x="1916359" y="508818"/>
                  <a:pt x="1633522" y="554461"/>
                </a:cubicBezTo>
                <a:cubicBezTo>
                  <a:pt x="1350685" y="600104"/>
                  <a:pt x="679177" y="419399"/>
                  <a:pt x="0" y="282221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36956B59-984B-4047-A7AF-5852E03839C9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ABB7BF2-C81D-4129-B7BA-E83FCC17800E}"/>
              </a:ext>
            </a:extLst>
          </p:cNvPr>
          <p:cNvSpPr/>
          <p:nvPr/>
        </p:nvSpPr>
        <p:spPr>
          <a:xfrm rot="11572334" flipV="1">
            <a:off x="1228517" y="4527196"/>
            <a:ext cx="8898393" cy="2184244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8898393 w 8898393"/>
              <a:gd name="connsiteY0" fmla="*/ 2184244 h 2184244"/>
              <a:gd name="connsiteX1" fmla="*/ 8149093 w 8898393"/>
              <a:gd name="connsiteY1" fmla="*/ 1053944 h 2184244"/>
              <a:gd name="connsiteX2" fmla="*/ 7895093 w 8898393"/>
              <a:gd name="connsiteY2" fmla="*/ 1841344 h 2184244"/>
              <a:gd name="connsiteX3" fmla="*/ 6840993 w 8898393"/>
              <a:gd name="connsiteY3" fmla="*/ 736444 h 2184244"/>
              <a:gd name="connsiteX4" fmla="*/ 6815593 w 8898393"/>
              <a:gd name="connsiteY4" fmla="*/ 1346044 h 2184244"/>
              <a:gd name="connsiteX5" fmla="*/ 5215393 w 8898393"/>
              <a:gd name="connsiteY5" fmla="*/ 291944 h 2184244"/>
              <a:gd name="connsiteX6" fmla="*/ 5151893 w 8898393"/>
              <a:gd name="connsiteY6" fmla="*/ 838044 h 2184244"/>
              <a:gd name="connsiteX7" fmla="*/ 0 w 8898393"/>
              <a:gd name="connsiteY7" fmla="*/ 0 h 218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393" h="2184244">
                <a:moveTo>
                  <a:pt x="8898393" y="2184244"/>
                </a:moveTo>
                <a:cubicBezTo>
                  <a:pt x="8607351" y="1647669"/>
                  <a:pt x="8316310" y="1111094"/>
                  <a:pt x="8149093" y="1053944"/>
                </a:cubicBezTo>
                <a:cubicBezTo>
                  <a:pt x="7981876" y="996794"/>
                  <a:pt x="8113110" y="1894261"/>
                  <a:pt x="7895093" y="1841344"/>
                </a:cubicBezTo>
                <a:cubicBezTo>
                  <a:pt x="7677076" y="1788427"/>
                  <a:pt x="7020910" y="818994"/>
                  <a:pt x="6840993" y="736444"/>
                </a:cubicBezTo>
                <a:cubicBezTo>
                  <a:pt x="6661076" y="653894"/>
                  <a:pt x="7086526" y="1420127"/>
                  <a:pt x="6815593" y="1346044"/>
                </a:cubicBezTo>
                <a:cubicBezTo>
                  <a:pt x="6544660" y="1271961"/>
                  <a:pt x="5492676" y="376611"/>
                  <a:pt x="5215393" y="291944"/>
                </a:cubicBezTo>
                <a:cubicBezTo>
                  <a:pt x="4938110" y="207277"/>
                  <a:pt x="6021125" y="886701"/>
                  <a:pt x="5151893" y="838044"/>
                </a:cubicBezTo>
                <a:cubicBezTo>
                  <a:pt x="4282661" y="789387"/>
                  <a:pt x="679177" y="137178"/>
                  <a:pt x="0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28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614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0A9AEA2F-9EDA-42F8-822D-BF6A3ADF747B}"/>
              </a:ext>
            </a:extLst>
          </p:cNvPr>
          <p:cNvSpPr>
            <a:spLocks noChangeAspect="1"/>
          </p:cNvSpPr>
          <p:nvPr/>
        </p:nvSpPr>
        <p:spPr>
          <a:xfrm>
            <a:off x="4481916" y="218797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blipFill>
                <a:blip r:embed="rId3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B27E2FD-3985-47DB-9547-B9CEDEA1C045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0+1 division by 16!</a:t>
            </a:r>
          </a:p>
        </p:txBody>
      </p:sp>
    </p:spTree>
    <p:extLst>
      <p:ext uri="{BB962C8B-B14F-4D97-AF65-F5344CB8AC3E}">
        <p14:creationId xmlns:p14="http://schemas.microsoft.com/office/powerpoint/2010/main" val="2703829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AFF3F31F-A94F-44FD-9BE9-EEE0239C3369}"/>
              </a:ext>
            </a:extLst>
          </p:cNvPr>
          <p:cNvSpPr>
            <a:spLocks noChangeAspect="1"/>
          </p:cNvSpPr>
          <p:nvPr/>
        </p:nvSpPr>
        <p:spPr>
          <a:xfrm>
            <a:off x="5632825" y="246707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B536C-82D7-4FCC-8289-1B96ED5B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15130" cy="797398"/>
              </a:xfrm>
              <a:prstGeom prst="rect">
                <a:avLst/>
              </a:prstGeom>
              <a:blipFill>
                <a:blip r:embed="rId3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2619B5-7FD7-4EBC-897C-CA493C742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4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29FA656-B94A-4C48-95BC-59B69F68837B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1+1 division by 16!</a:t>
            </a:r>
          </a:p>
        </p:txBody>
      </p:sp>
    </p:spTree>
    <p:extLst>
      <p:ext uri="{BB962C8B-B14F-4D97-AF65-F5344CB8AC3E}">
        <p14:creationId xmlns:p14="http://schemas.microsoft.com/office/powerpoint/2010/main" val="335408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20DA3AE6-1333-4746-8D80-FC19E7AD8B7D}"/>
              </a:ext>
            </a:extLst>
          </p:cNvPr>
          <p:cNvSpPr>
            <a:spLocks noChangeAspect="1"/>
          </p:cNvSpPr>
          <p:nvPr/>
        </p:nvSpPr>
        <p:spPr>
          <a:xfrm>
            <a:off x="6501594" y="2756166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113CE3-F384-487F-B283-41A3BF59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3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E89F437-07CA-465F-A236-C4BE259210AD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2+1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C8697-C146-4A95-BC56-CF650185186B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C8697-C146-4A95-BC56-CF6501851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4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BAC038-4A12-403A-85DC-1CA38E3DE3D3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BAC038-4A12-403A-85DC-1CA38E3D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5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002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D55E913-729D-4BB8-BA59-D93888881360}"/>
              </a:ext>
            </a:extLst>
          </p:cNvPr>
          <p:cNvSpPr>
            <a:spLocks noChangeAspect="1"/>
          </p:cNvSpPr>
          <p:nvPr/>
        </p:nvSpPr>
        <p:spPr>
          <a:xfrm>
            <a:off x="7277943" y="3089259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57E923-9274-42C6-93BE-79E4FD1F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3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F71AE11-14E9-447A-8627-612E4CDC05FA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3+1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EB4E0-6E89-4CD8-8ECB-3F2CEE0B99E1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7EB4E0-6E89-4CD8-8ECB-3F2CEE0B9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4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CF5848-EDF0-4070-B236-BACFF622B412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CF5848-EDF0-4070-B236-BACFF622B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5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CF99C-EF79-4275-B4F4-5AB42EA9056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CF99C-EF79-4275-B4F4-5AB42EA90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6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23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F448182A-EEED-4450-B973-B56EF7A3F982}"/>
              </a:ext>
            </a:extLst>
          </p:cNvPr>
          <p:cNvSpPr>
            <a:spLocks noChangeAspect="1"/>
          </p:cNvSpPr>
          <p:nvPr/>
        </p:nvSpPr>
        <p:spPr>
          <a:xfrm>
            <a:off x="7938541" y="3392660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F01D9-9D11-431B-AD5D-9438B839A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5FECECB-5CD6-4393-9EEA-9817B96F21D0}"/>
              </a:ext>
            </a:extLst>
          </p:cNvPr>
          <p:cNvSpPr/>
          <p:nvPr/>
        </p:nvSpPr>
        <p:spPr>
          <a:xfrm>
            <a:off x="671052" y="6001643"/>
            <a:ext cx="722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4+1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0110DC-30C7-4417-8729-00E432DB91BF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0110DC-30C7-4417-8729-00E432DB9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6F6E63-E59A-4CE2-AC68-136B78F76CAA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6F6E63-E59A-4CE2-AC68-136B78F76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5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347416-4438-4D94-ABA1-A2A736C1A261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347416-4438-4D94-ABA1-A2A736C1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6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0FC57-3603-4E5F-89C0-20137937EF16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0FC57-3603-4E5F-89C0-20137937E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7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98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58EB94-8B24-4CD6-B563-56EDFC30E792}"/>
              </a:ext>
            </a:extLst>
          </p:cNvPr>
          <p:cNvSpPr/>
          <p:nvPr/>
        </p:nvSpPr>
        <p:spPr>
          <a:xfrm>
            <a:off x="0" y="3938234"/>
            <a:ext cx="12191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we already knew that: sum of the powers of r</a:t>
            </a:r>
            <a:endParaRPr lang="en-US" sz="32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04135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A4F0B41-0A91-4625-A8E7-185353F796FB}"/>
              </a:ext>
            </a:extLst>
          </p:cNvPr>
          <p:cNvSpPr>
            <a:spLocks noChangeAspect="1"/>
          </p:cNvSpPr>
          <p:nvPr/>
        </p:nvSpPr>
        <p:spPr>
          <a:xfrm>
            <a:off x="8489843" y="363179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91F2FD-DCDC-4CF9-A613-0DA082181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EBC6A81-EBDD-4E10-A206-9945475C0890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5+1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BCE335-AF04-40D5-9C50-71465B7B6046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BCE335-AF04-40D5-9C50-71465B7B6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4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128395-75A4-4E53-950B-80F9C928044F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128395-75A4-4E53-950B-80F9C9280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78B777-9E33-42EE-89E0-E001995CA903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78B777-9E33-42EE-89E0-E001995C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6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6AE5E-0F60-4D29-A955-0893768D9C94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6AE5E-0F60-4D29-A955-0893768D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7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0D2E46-4D41-4244-97EA-A4C05B2D626F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0D2E46-4D41-4244-97EA-A4C05B2D6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8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007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B020B45-E9E5-4FCA-90E5-F8D4B381A161}"/>
              </a:ext>
            </a:extLst>
          </p:cNvPr>
          <p:cNvSpPr>
            <a:spLocks noChangeAspect="1"/>
          </p:cNvSpPr>
          <p:nvPr/>
        </p:nvSpPr>
        <p:spPr>
          <a:xfrm>
            <a:off x="89577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blipFill>
                <a:blip r:embed="rId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90D0378-CFB1-4858-9385-F7AABD0AE48B}"/>
              </a:ext>
            </a:extLst>
          </p:cNvPr>
          <p:cNvSpPr/>
          <p:nvPr/>
        </p:nvSpPr>
        <p:spPr>
          <a:xfrm>
            <a:off x="671052" y="6001643"/>
            <a:ext cx="7158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Remainder of the 6+1 division by 16!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12259-1292-4294-8EC9-675890A18556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12259-1292-4294-8EC9-675890A1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4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FD005C-B428-4FE0-AB22-7906D977C1AE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FD005C-B428-4FE0-AB22-7906D977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5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D524F-D00C-4E45-9361-6B739B5D4BBA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9D524F-D00C-4E45-9361-6B739B5D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6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3B240B-2C2B-4486-A829-39D46B1301FF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3B240B-2C2B-4486-A829-39D46B130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7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0E2753-CCFF-4B87-9258-05B7B241AFAA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0E2753-CCFF-4B87-9258-05B7B241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72FCFC-72A7-4D07-ADD6-E05C37B1E4C3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72FCFC-72A7-4D07-ADD6-E05C37B1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5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FE4F2968-8921-4686-91E2-1538551E5BB1}"/>
              </a:ext>
            </a:extLst>
          </p:cNvPr>
          <p:cNvSpPr>
            <a:spLocks noChangeAspect="1"/>
          </p:cNvSpPr>
          <p:nvPr/>
        </p:nvSpPr>
        <p:spPr>
          <a:xfrm>
            <a:off x="8488185" y="3635238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B06760-66AA-4A55-8039-B9F8175F7637}"/>
              </a:ext>
            </a:extLst>
          </p:cNvPr>
          <p:cNvSpPr>
            <a:spLocks noChangeAspect="1"/>
          </p:cNvSpPr>
          <p:nvPr/>
        </p:nvSpPr>
        <p:spPr>
          <a:xfrm>
            <a:off x="7959701" y="3392098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3946DF-4A0D-4EEE-ACB0-38C6B16F0D85}"/>
              </a:ext>
            </a:extLst>
          </p:cNvPr>
          <p:cNvSpPr>
            <a:spLocks noChangeAspect="1"/>
          </p:cNvSpPr>
          <p:nvPr/>
        </p:nvSpPr>
        <p:spPr>
          <a:xfrm>
            <a:off x="7287413" y="3082085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82C49D8-23F2-4503-8501-6869235080D3}"/>
              </a:ext>
            </a:extLst>
          </p:cNvPr>
          <p:cNvSpPr>
            <a:spLocks noChangeAspect="1"/>
          </p:cNvSpPr>
          <p:nvPr/>
        </p:nvSpPr>
        <p:spPr>
          <a:xfrm>
            <a:off x="6511133" y="2756114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14309E-1AA1-40DD-AFC9-21F045CA7189}"/>
              </a:ext>
            </a:extLst>
          </p:cNvPr>
          <p:cNvSpPr>
            <a:spLocks noChangeAspect="1"/>
          </p:cNvSpPr>
          <p:nvPr/>
        </p:nvSpPr>
        <p:spPr>
          <a:xfrm>
            <a:off x="5631545" y="2462761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765CA30-3FCB-42B2-ADD9-5BACD96B3AEB}"/>
              </a:ext>
            </a:extLst>
          </p:cNvPr>
          <p:cNvSpPr>
            <a:spLocks noChangeAspect="1"/>
          </p:cNvSpPr>
          <p:nvPr/>
        </p:nvSpPr>
        <p:spPr>
          <a:xfrm>
            <a:off x="4499687" y="21978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3EF8B5F-011D-450F-997C-CFD5E3F36453}"/>
              </a:ext>
            </a:extLst>
          </p:cNvPr>
          <p:cNvSpPr/>
          <p:nvPr/>
        </p:nvSpPr>
        <p:spPr>
          <a:xfrm rot="402308">
            <a:off x="5348520" y="1985771"/>
            <a:ext cx="5380022" cy="1900661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0022" h="1900661">
                <a:moveTo>
                  <a:pt x="5380022" y="1900661"/>
                </a:moveTo>
                <a:cubicBezTo>
                  <a:pt x="5088980" y="1364086"/>
                  <a:pt x="4797939" y="827511"/>
                  <a:pt x="4630722" y="770361"/>
                </a:cubicBezTo>
                <a:cubicBezTo>
                  <a:pt x="4463505" y="713211"/>
                  <a:pt x="4594739" y="1610678"/>
                  <a:pt x="4376722" y="1557761"/>
                </a:cubicBezTo>
                <a:cubicBezTo>
                  <a:pt x="4158705" y="1504844"/>
                  <a:pt x="3502539" y="535411"/>
                  <a:pt x="3322622" y="452861"/>
                </a:cubicBezTo>
                <a:cubicBezTo>
                  <a:pt x="3142705" y="370311"/>
                  <a:pt x="3568155" y="1136544"/>
                  <a:pt x="3297222" y="1062461"/>
                </a:cubicBezTo>
                <a:cubicBezTo>
                  <a:pt x="3026289" y="988378"/>
                  <a:pt x="1974305" y="93028"/>
                  <a:pt x="1697022" y="8361"/>
                </a:cubicBezTo>
                <a:cubicBezTo>
                  <a:pt x="1419739" y="-76306"/>
                  <a:pt x="1916359" y="508818"/>
                  <a:pt x="1633522" y="554461"/>
                </a:cubicBezTo>
                <a:cubicBezTo>
                  <a:pt x="1350685" y="600104"/>
                  <a:pt x="679177" y="419399"/>
                  <a:pt x="0" y="282221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1BE1F25-5FC4-48C7-8394-8C8923A69D38}"/>
              </a:ext>
            </a:extLst>
          </p:cNvPr>
          <p:cNvSpPr/>
          <p:nvPr/>
        </p:nvSpPr>
        <p:spPr>
          <a:xfrm rot="11572334" flipV="1">
            <a:off x="1228517" y="4527196"/>
            <a:ext cx="8898393" cy="2184244"/>
          </a:xfrm>
          <a:custGeom>
            <a:avLst/>
            <a:gdLst>
              <a:gd name="connsiteX0" fmla="*/ 5334000 w 5334000"/>
              <a:gd name="connsiteY0" fmla="*/ 1900143 h 1900143"/>
              <a:gd name="connsiteX1" fmla="*/ 4584700 w 5334000"/>
              <a:gd name="connsiteY1" fmla="*/ 769843 h 1900143"/>
              <a:gd name="connsiteX2" fmla="*/ 4330700 w 5334000"/>
              <a:gd name="connsiteY2" fmla="*/ 1557243 h 1900143"/>
              <a:gd name="connsiteX3" fmla="*/ 3276600 w 5334000"/>
              <a:gd name="connsiteY3" fmla="*/ 452343 h 1900143"/>
              <a:gd name="connsiteX4" fmla="*/ 3251200 w 5334000"/>
              <a:gd name="connsiteY4" fmla="*/ 1061943 h 1900143"/>
              <a:gd name="connsiteX5" fmla="*/ 1651000 w 5334000"/>
              <a:gd name="connsiteY5" fmla="*/ 7843 h 1900143"/>
              <a:gd name="connsiteX6" fmla="*/ 1587500 w 5334000"/>
              <a:gd name="connsiteY6" fmla="*/ 553943 h 1900143"/>
              <a:gd name="connsiteX7" fmla="*/ 0 w 5334000"/>
              <a:gd name="connsiteY7" fmla="*/ 20543 h 1900143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5380022 w 5380022"/>
              <a:gd name="connsiteY0" fmla="*/ 1900661 h 1900661"/>
              <a:gd name="connsiteX1" fmla="*/ 4630722 w 5380022"/>
              <a:gd name="connsiteY1" fmla="*/ 770361 h 1900661"/>
              <a:gd name="connsiteX2" fmla="*/ 4376722 w 5380022"/>
              <a:gd name="connsiteY2" fmla="*/ 1557761 h 1900661"/>
              <a:gd name="connsiteX3" fmla="*/ 3322622 w 5380022"/>
              <a:gd name="connsiteY3" fmla="*/ 452861 h 1900661"/>
              <a:gd name="connsiteX4" fmla="*/ 3297222 w 5380022"/>
              <a:gd name="connsiteY4" fmla="*/ 1062461 h 1900661"/>
              <a:gd name="connsiteX5" fmla="*/ 1697022 w 5380022"/>
              <a:gd name="connsiteY5" fmla="*/ 8361 h 1900661"/>
              <a:gd name="connsiteX6" fmla="*/ 1633522 w 5380022"/>
              <a:gd name="connsiteY6" fmla="*/ 554461 h 1900661"/>
              <a:gd name="connsiteX7" fmla="*/ 0 w 5380022"/>
              <a:gd name="connsiteY7" fmla="*/ 282221 h 1900661"/>
              <a:gd name="connsiteX0" fmla="*/ 8898393 w 8898393"/>
              <a:gd name="connsiteY0" fmla="*/ 2184244 h 2184244"/>
              <a:gd name="connsiteX1" fmla="*/ 8149093 w 8898393"/>
              <a:gd name="connsiteY1" fmla="*/ 1053944 h 2184244"/>
              <a:gd name="connsiteX2" fmla="*/ 7895093 w 8898393"/>
              <a:gd name="connsiteY2" fmla="*/ 1841344 h 2184244"/>
              <a:gd name="connsiteX3" fmla="*/ 6840993 w 8898393"/>
              <a:gd name="connsiteY3" fmla="*/ 736444 h 2184244"/>
              <a:gd name="connsiteX4" fmla="*/ 6815593 w 8898393"/>
              <a:gd name="connsiteY4" fmla="*/ 1346044 h 2184244"/>
              <a:gd name="connsiteX5" fmla="*/ 5215393 w 8898393"/>
              <a:gd name="connsiteY5" fmla="*/ 291944 h 2184244"/>
              <a:gd name="connsiteX6" fmla="*/ 5151893 w 8898393"/>
              <a:gd name="connsiteY6" fmla="*/ 838044 h 2184244"/>
              <a:gd name="connsiteX7" fmla="*/ 0 w 8898393"/>
              <a:gd name="connsiteY7" fmla="*/ 0 h 218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393" h="2184244">
                <a:moveTo>
                  <a:pt x="8898393" y="2184244"/>
                </a:moveTo>
                <a:cubicBezTo>
                  <a:pt x="8607351" y="1647669"/>
                  <a:pt x="8316310" y="1111094"/>
                  <a:pt x="8149093" y="1053944"/>
                </a:cubicBezTo>
                <a:cubicBezTo>
                  <a:pt x="7981876" y="996794"/>
                  <a:pt x="8113110" y="1894261"/>
                  <a:pt x="7895093" y="1841344"/>
                </a:cubicBezTo>
                <a:cubicBezTo>
                  <a:pt x="7677076" y="1788427"/>
                  <a:pt x="7020910" y="818994"/>
                  <a:pt x="6840993" y="736444"/>
                </a:cubicBezTo>
                <a:cubicBezTo>
                  <a:pt x="6661076" y="653894"/>
                  <a:pt x="7086526" y="1420127"/>
                  <a:pt x="6815593" y="1346044"/>
                </a:cubicBezTo>
                <a:cubicBezTo>
                  <a:pt x="6544660" y="1271961"/>
                  <a:pt x="5492676" y="376611"/>
                  <a:pt x="5215393" y="291944"/>
                </a:cubicBezTo>
                <a:cubicBezTo>
                  <a:pt x="4938110" y="207277"/>
                  <a:pt x="6021125" y="886701"/>
                  <a:pt x="5151893" y="838044"/>
                </a:cubicBezTo>
                <a:cubicBezTo>
                  <a:pt x="4282661" y="789387"/>
                  <a:pt x="679177" y="137178"/>
                  <a:pt x="0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C86CD1-1CD1-45EE-9275-48F7F38C3968}"/>
              </a:ext>
            </a:extLst>
          </p:cNvPr>
          <p:cNvSpPr>
            <a:spLocks noChangeAspect="1"/>
          </p:cNvSpPr>
          <p:nvPr/>
        </p:nvSpPr>
        <p:spPr>
          <a:xfrm>
            <a:off x="8957760" y="3888017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AF7C2C-E9BF-4C61-B425-B8B303279534}"/>
                  </a:ext>
                </a:extLst>
              </p:cNvPr>
              <p:cNvSpPr txBox="1"/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AF7C2C-E9BF-4C61-B425-B8B30327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306" y="3926856"/>
                <a:ext cx="1186479" cy="652551"/>
              </a:xfrm>
              <a:prstGeom prst="rect">
                <a:avLst/>
              </a:prstGeom>
              <a:blipFill>
                <a:blip r:embed="rId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6BCB53-C93A-4B3C-BCB4-84B3B72865AE}"/>
                  </a:ext>
                </a:extLst>
              </p:cNvPr>
              <p:cNvSpPr txBox="1"/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6BCB53-C93A-4B3C-BCB4-84B3B7286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06" y="3671279"/>
                <a:ext cx="1417311" cy="652551"/>
              </a:xfrm>
              <a:prstGeom prst="rect">
                <a:avLst/>
              </a:prstGeom>
              <a:blipFill>
                <a:blip r:embed="rId4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9127E6-CC1C-4106-B949-5485B40421BC}"/>
                  </a:ext>
                </a:extLst>
              </p:cNvPr>
              <p:cNvSpPr txBox="1"/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9127E6-CC1C-4106-B949-5485B4042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42" y="3429000"/>
                <a:ext cx="1648143" cy="652551"/>
              </a:xfrm>
              <a:prstGeom prst="rect">
                <a:avLst/>
              </a:prstGeom>
              <a:blipFill>
                <a:blip r:embed="rId5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DF8996-3E50-43BF-A379-2846F3CAE25A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DF8996-3E50-43BF-A379-2846F3CAE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6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7A0BF-AF86-4F1F-98EA-96E4A6971778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7A0BF-AF86-4F1F-98EA-96E4A697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260491" cy="652551"/>
              </a:xfrm>
              <a:prstGeom prst="rect">
                <a:avLst/>
              </a:prstGeom>
              <a:blipFill>
                <a:blip r:embed="rId7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98DE30-A2C3-40DC-AB25-D66929519BAB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98DE30-A2C3-40DC-AB25-D66929519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B50786-01A9-45FF-A30D-D76AE659E40C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B50786-01A9-45FF-A30D-D76AE659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261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/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/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blipFill>
                <a:blip r:embed="rId6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blipFill>
                <a:blip r:embed="rId7"/>
                <a:stretch>
                  <a:fillRect l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966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8CED1D-BDDD-4247-B057-68163A56E9ED}"/>
              </a:ext>
            </a:extLst>
          </p:cNvPr>
          <p:cNvGrpSpPr/>
          <p:nvPr/>
        </p:nvGrpSpPr>
        <p:grpSpPr>
          <a:xfrm>
            <a:off x="993137" y="1478508"/>
            <a:ext cx="8169865" cy="4154984"/>
            <a:chOff x="2123437" y="1351508"/>
            <a:chExt cx="8169865" cy="41549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CB8489-12E1-4FD8-B106-E3DF618FE1CE}"/>
                </a:ext>
              </a:extLst>
            </p:cNvPr>
            <p:cNvSpPr/>
            <p:nvPr/>
          </p:nvSpPr>
          <p:spPr>
            <a:xfrm>
              <a:off x="2123437" y="1351508"/>
              <a:ext cx="421301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1,2,3,4,5,6,7,8,9,A</a:t>
              </a:r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B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C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D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E</a:t>
              </a:r>
              <a:endParaRPr lang="en-US" sz="4400" dirty="0"/>
            </a:p>
            <a:p>
              <a:r>
                <a:rPr lang="en-US" sz="4400" dirty="0">
                  <a:solidFill>
                    <a:schemeClr val="bg1"/>
                  </a:solidFill>
                  <a:latin typeface="Segoe UI Light (Headings)"/>
                </a:rPr>
                <a:t>1,2,3,4,5,6,7,8,9,</a:t>
              </a:r>
              <a:r>
                <a:rPr lang="en-US" sz="4400" dirty="0">
                  <a:latin typeface="Segoe UI Light (Headings)"/>
                </a:rPr>
                <a:t>F</a:t>
              </a:r>
              <a:endParaRPr lang="en-US" sz="4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F4E5B-C9C3-43B2-98FF-CEC8D95540A4}"/>
                </a:ext>
              </a:extLst>
            </p:cNvPr>
            <p:cNvSpPr/>
            <p:nvPr/>
          </p:nvSpPr>
          <p:spPr>
            <a:xfrm>
              <a:off x="6336450" y="1351508"/>
              <a:ext cx="1960793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9 + 1</a:t>
              </a:r>
            </a:p>
            <a:p>
              <a:r>
                <a:rPr lang="en-US" sz="4400" dirty="0">
                  <a:latin typeface="Segoe UI Light (Headings)"/>
                </a:rPr>
                <a:t>= A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B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C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D + 1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E + 1</a:t>
              </a:r>
              <a:endParaRPr lang="en-US" sz="4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F96A4E-641E-476F-8D91-1837A2109CDC}"/>
                </a:ext>
              </a:extLst>
            </p:cNvPr>
            <p:cNvSpPr/>
            <p:nvPr/>
          </p:nvSpPr>
          <p:spPr>
            <a:xfrm>
              <a:off x="8297243" y="1351508"/>
              <a:ext cx="1996059" cy="415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Segoe UI Light (Headings)"/>
                </a:rPr>
                <a:t>= (10)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</a:p>
            <a:p>
              <a:r>
                <a:rPr lang="en-US" sz="4400" dirty="0">
                  <a:latin typeface="Segoe UI Light (Headings)"/>
                </a:rPr>
                <a:t>= (11)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(12)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(13)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(14)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  <a:p>
              <a:r>
                <a:rPr lang="en-US" sz="4400" dirty="0">
                  <a:latin typeface="Segoe UI Light (Headings)"/>
                </a:rPr>
                <a:t>= (15)</a:t>
              </a:r>
              <a:r>
                <a:rPr lang="en-US" sz="4400" baseline="-25000" dirty="0">
                  <a:latin typeface="Segoe UI Light (Headings)"/>
                </a:rPr>
                <a:t>10</a:t>
              </a:r>
              <a:r>
                <a:rPr lang="en-US" sz="4400" dirty="0">
                  <a:latin typeface="Segoe UI Light (Headings)"/>
                </a:rPr>
                <a:t> 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743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/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0101B8-52DD-4050-AAF4-82F23FF9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06" y="3671279"/>
                <a:ext cx="1417311" cy="652551"/>
              </a:xfrm>
              <a:prstGeom prst="rect">
                <a:avLst/>
              </a:prstGeom>
              <a:blipFill>
                <a:blip r:embed="rId3"/>
                <a:stretch>
                  <a:fillRect l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/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CAB0DC-4DD0-41D8-BF5E-EF5AFFB2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42" y="3429000"/>
                <a:ext cx="1853328" cy="652551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/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EC0064-0EDE-420A-9396-13C19E888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25" y="3121159"/>
                <a:ext cx="1853328" cy="652551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/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=7,397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33A7D2-C58C-4E9A-969C-104045E6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67" y="2794884"/>
                <a:ext cx="2132250" cy="652551"/>
              </a:xfrm>
              <a:prstGeom prst="rect">
                <a:avLst/>
              </a:prstGeom>
              <a:blipFill>
                <a:blip r:embed="rId6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/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3A90A-287D-406D-92AF-89FC6389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406" y="3926856"/>
                <a:ext cx="1186479" cy="652551"/>
              </a:xfrm>
              <a:prstGeom prst="rect">
                <a:avLst/>
              </a:prstGeom>
              <a:blipFill>
                <a:blip r:embed="rId7"/>
                <a:stretch>
                  <a:fillRect l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/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=1,893,883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728B7-08CD-4EF7-91E1-E39333A82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852" y="2095162"/>
                <a:ext cx="2866426" cy="797398"/>
              </a:xfrm>
              <a:prstGeom prst="rect">
                <a:avLst/>
              </a:prstGeom>
              <a:blipFill>
                <a:blip r:embed="rId8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/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=118,367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1E5EE-B0FB-4AD2-ABEB-FEF433949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65" y="2506561"/>
                <a:ext cx="2670859" cy="652551"/>
              </a:xfrm>
              <a:prstGeom prst="rect">
                <a:avLst/>
              </a:prstGeom>
              <a:blipFill>
                <a:blip r:embed="rId9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759EF1E2-2AA8-46C5-B501-BC815B8E6CA3}"/>
              </a:ext>
            </a:extLst>
          </p:cNvPr>
          <p:cNvGraphicFramePr>
            <a:graphicFrameLocks noGrp="1"/>
          </p:cNvGraphicFramePr>
          <p:nvPr/>
        </p:nvGraphicFramePr>
        <p:xfrm>
          <a:off x="1" y="563560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257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45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8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/>
        </p:nvGraphicFramePr>
        <p:xfrm>
          <a:off x="686522" y="856357"/>
          <a:ext cx="5418666" cy="5873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604264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526933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6574971" y="1756230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898DA31-E33F-4333-BA0F-447BC04A0675}"/>
              </a:ext>
            </a:extLst>
          </p:cNvPr>
          <p:cNvSpPr/>
          <p:nvPr/>
        </p:nvSpPr>
        <p:spPr>
          <a:xfrm>
            <a:off x="7439934" y="1955800"/>
            <a:ext cx="267092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</a:t>
            </a:r>
            <a:r>
              <a:rPr lang="en-US" sz="3600" dirty="0">
                <a:latin typeface="Segoe UI Light (Headings)"/>
              </a:rPr>
              <a:t>30,302,131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10</a:t>
            </a: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endParaRPr lang="en-US" sz="3600" baseline="-25000" dirty="0">
              <a:latin typeface="Segoe UI Light (Headings)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702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244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585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4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/>
        </p:nvGraphicFramePr>
        <p:xfrm>
          <a:off x="686522" y="805130"/>
          <a:ext cx="5418666" cy="589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7575532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920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1893883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975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535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118367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29591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1849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462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28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844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62699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F415B43F-5EB0-43D4-993C-71C52BD8B900}"/>
              </a:ext>
            </a:extLst>
          </p:cNvPr>
          <p:cNvSpPr/>
          <p:nvPr/>
        </p:nvSpPr>
        <p:spPr>
          <a:xfrm>
            <a:off x="7527238" y="1997839"/>
            <a:ext cx="34756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(1303211332303)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6574971" y="1756230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2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B75DC2-D08E-4A93-A84B-3F0F49229700}"/>
              </a:ext>
            </a:extLst>
          </p:cNvPr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Let (N)</a:t>
            </a:r>
            <a:r>
              <a:rPr lang="en-CA" sz="3600" baseline="-25000" dirty="0">
                <a:latin typeface="Segoe UI Light (Headings)"/>
              </a:rPr>
              <a:t>r</a:t>
            </a:r>
            <a:r>
              <a:rPr lang="en-CA" sz="3600" dirty="0">
                <a:latin typeface="Segoe UI Light (Headings)"/>
              </a:rPr>
              <a:t> be a radix-r (base-r) number in a </a:t>
            </a:r>
            <a:r>
              <a:rPr lang="en-CA" sz="3600" dirty="0">
                <a:solidFill>
                  <a:srgbClr val="1B09FF"/>
                </a:solidFill>
                <a:latin typeface="Segoe UI Light (Headings)"/>
              </a:rPr>
              <a:t>positional weighting</a:t>
            </a:r>
            <a:r>
              <a:rPr lang="en-CA" sz="3600" dirty="0">
                <a:latin typeface="Segoe UI Light (Headings)"/>
              </a:rPr>
              <a:t> </a:t>
            </a:r>
            <a:r>
              <a:rPr lang="en-US" sz="3600" dirty="0">
                <a:latin typeface="Segoe UI Light (Headings)"/>
              </a:rPr>
              <a:t>number system, then</a:t>
            </a:r>
          </a:p>
          <a:p>
            <a:endParaRPr lang="pt-BR" sz="3600" dirty="0">
              <a:latin typeface="Segoe UI Light (Headings)"/>
            </a:endParaRPr>
          </a:p>
          <a:p>
            <a:pPr algn="ctr"/>
            <a:r>
              <a:rPr lang="pt-BR" sz="3600" dirty="0">
                <a:latin typeface="Segoe UI Light (Headings)"/>
              </a:rPr>
              <a:t>(N)</a:t>
            </a:r>
            <a:r>
              <a:rPr lang="pt-BR" sz="3600" baseline="-25000" dirty="0">
                <a:latin typeface="Segoe UI Light (Headings)"/>
              </a:rPr>
              <a:t>r</a:t>
            </a:r>
            <a:r>
              <a:rPr lang="pt-BR" sz="3600" dirty="0">
                <a:latin typeface="Segoe UI Light (Headings)"/>
              </a:rPr>
              <a:t> = (d</a:t>
            </a:r>
            <a:r>
              <a:rPr lang="pt-BR" sz="3600" baseline="-25000" dirty="0">
                <a:latin typeface="Segoe UI Light (Headings)"/>
              </a:rPr>
              <a:t>n-1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n-1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0</a:t>
            </a:r>
            <a:r>
              <a:rPr lang="pt-BR" sz="3600" dirty="0">
                <a:latin typeface="Segoe UI Light (Headings)"/>
              </a:rPr>
              <a:t> </a:t>
            </a:r>
            <a:r>
              <a:rPr lang="pt-BR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r>
              <a:rPr lang="pt-BR" sz="3600" dirty="0">
                <a:latin typeface="Segoe UI Light (Headings)"/>
              </a:rPr>
              <a:t>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-1</a:t>
            </a:r>
            <a:r>
              <a:rPr lang="pt-BR" sz="3600" baseline="30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latin typeface="Segoe UI Light (Headings)"/>
              </a:rPr>
              <a:t>-2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latin typeface="Segoe UI Light (Headings)"/>
              </a:rPr>
              <a:t>-2</a:t>
            </a:r>
            <a:r>
              <a:rPr lang="pt-BR" sz="3600" dirty="0">
                <a:latin typeface="Segoe UI Light (Headings)"/>
              </a:rPr>
              <a:t> +</a:t>
            </a:r>
            <a:r>
              <a:rPr lang="pt-BR" sz="3600" baseline="30000" dirty="0">
                <a:latin typeface="Segoe UI Light (Headings)"/>
              </a:rPr>
              <a:t> ... </a:t>
            </a:r>
            <a:r>
              <a:rPr lang="pt-BR" sz="3600" dirty="0">
                <a:latin typeface="Segoe UI Light (Headings)"/>
              </a:rPr>
              <a:t>+ d</a:t>
            </a:r>
            <a:r>
              <a:rPr lang="pt-BR" sz="3600" baseline="-25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baseline="-25000" dirty="0">
                <a:latin typeface="Segoe UI Light (Headings)"/>
              </a:rPr>
              <a:t> </a:t>
            </a:r>
            <a:r>
              <a:rPr lang="pt-BR" sz="3600" dirty="0">
                <a:latin typeface="Segoe UI Light (Headings)"/>
              </a:rPr>
              <a:t>r</a:t>
            </a:r>
            <a:r>
              <a:rPr lang="pt-BR" sz="3600" baseline="30000" dirty="0">
                <a:highlight>
                  <a:srgbClr val="FFFF00"/>
                </a:highlight>
                <a:latin typeface="Segoe UI Light (Headings)"/>
              </a:rPr>
              <a:t>-m</a:t>
            </a:r>
            <a:r>
              <a:rPr lang="pt-BR" sz="3600" dirty="0">
                <a:latin typeface="Segoe UI Light (Headings)"/>
              </a:rPr>
              <a:t>)</a:t>
            </a:r>
            <a:r>
              <a:rPr lang="pt-BR" sz="3600" baseline="-25000" dirty="0">
                <a:latin typeface="Segoe UI Light (Headings)"/>
              </a:rPr>
              <a:t>10</a:t>
            </a:r>
            <a:endParaRPr lang="pt-BR" sz="3600" dirty="0">
              <a:latin typeface="Segoe UI Light (Headings)"/>
            </a:endParaRPr>
          </a:p>
          <a:p>
            <a:endParaRPr lang="en-US" sz="3600" dirty="0">
              <a:latin typeface="Segoe UI Light (Headings)"/>
            </a:endParaRPr>
          </a:p>
          <a:p>
            <a:r>
              <a:rPr lang="en-US" sz="3600" dirty="0">
                <a:latin typeface="Segoe UI Light (Headings)"/>
              </a:rPr>
              <a:t>where:</a:t>
            </a:r>
          </a:p>
          <a:p>
            <a:r>
              <a:rPr lang="en-US" sz="3600" i="1" dirty="0">
                <a:latin typeface="Segoe UI Light (Headings)"/>
              </a:rPr>
              <a:t>	</a:t>
            </a:r>
            <a:r>
              <a:rPr lang="en-US" sz="3600" dirty="0">
                <a:latin typeface="Segoe UI Light (Headings)"/>
              </a:rPr>
              <a:t>r 	= radix (base)</a:t>
            </a:r>
          </a:p>
          <a:p>
            <a:r>
              <a:rPr lang="nn-NO" sz="3600" dirty="0">
                <a:latin typeface="Segoe UI Light (Headings)"/>
              </a:rPr>
              <a:t>	d</a:t>
            </a:r>
            <a:r>
              <a:rPr lang="nn-NO" sz="3600" baseline="-25000" dirty="0">
                <a:latin typeface="Segoe UI Light (Headings)"/>
              </a:rPr>
              <a:t>i</a:t>
            </a:r>
            <a:r>
              <a:rPr lang="nn-NO" sz="3600" dirty="0">
                <a:latin typeface="Segoe UI Light (Headings)"/>
              </a:rPr>
              <a:t> 	= digit at position i, </a:t>
            </a:r>
            <a:r>
              <a:rPr lang="pt-BR" sz="3600" dirty="0">
                <a:latin typeface="Segoe UI Light (Headings)"/>
              </a:rPr>
              <a:t>0 ≤ d</a:t>
            </a:r>
            <a:r>
              <a:rPr lang="pt-BR" sz="3600" baseline="-25000" dirty="0">
                <a:latin typeface="Segoe UI Light (Headings)"/>
              </a:rPr>
              <a:t>i</a:t>
            </a:r>
            <a:r>
              <a:rPr lang="pt-BR" sz="3600" dirty="0">
                <a:latin typeface="Segoe UI Light (Headings)"/>
              </a:rPr>
              <a:t> ≤ r - 1 </a:t>
            </a:r>
            <a:endParaRPr lang="nn-NO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 err="1">
                <a:latin typeface="Segoe UI Light (Headings)"/>
              </a:rPr>
              <a:t>r</a:t>
            </a:r>
            <a:r>
              <a:rPr lang="en-CA" sz="3600" baseline="30000" dirty="0" err="1">
                <a:latin typeface="Segoe UI Light (Headings)"/>
              </a:rPr>
              <a:t>i</a:t>
            </a:r>
            <a:r>
              <a:rPr lang="en-CA" sz="3600" baseline="30000" dirty="0">
                <a:latin typeface="Segoe UI Light (Headings)"/>
              </a:rPr>
              <a:t>	</a:t>
            </a:r>
            <a:r>
              <a:rPr lang="en-CA" sz="3600" dirty="0">
                <a:latin typeface="Segoe UI Light (Headings)"/>
              </a:rPr>
              <a:t>= weight of position </a:t>
            </a:r>
            <a:r>
              <a:rPr lang="en-CA" sz="3600" dirty="0" err="1">
                <a:latin typeface="Segoe UI Light (Headings)"/>
              </a:rPr>
              <a:t>i</a:t>
            </a:r>
            <a:endParaRPr lang="en-CA" sz="3600" dirty="0">
              <a:latin typeface="Segoe UI Light (Headings)"/>
            </a:endParaRPr>
          </a:p>
          <a:p>
            <a:r>
              <a:rPr lang="en-CA" sz="3600" dirty="0">
                <a:latin typeface="Segoe UI Light (Headings)"/>
              </a:rPr>
              <a:t>	n 	= number of digits in integer part of N</a:t>
            </a:r>
          </a:p>
          <a:p>
            <a:r>
              <a:rPr lang="en-CA" sz="3600" dirty="0">
                <a:latin typeface="Segoe UI Light (Headings)"/>
              </a:rPr>
              <a:t>	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m</a:t>
            </a:r>
            <a:r>
              <a:rPr lang="en-CA" sz="3600" dirty="0">
                <a:latin typeface="Segoe UI Light (Headings)"/>
              </a:rPr>
              <a:t> 	= number of digits </a:t>
            </a:r>
            <a:r>
              <a:rPr lang="en-CA" sz="3600" dirty="0">
                <a:highlight>
                  <a:srgbClr val="FFFF00"/>
                </a:highlight>
                <a:latin typeface="Segoe UI Light (Headings)"/>
              </a:rPr>
              <a:t>in fraction </a:t>
            </a:r>
            <a:r>
              <a:rPr lang="en-CA" sz="3600" dirty="0">
                <a:latin typeface="Segoe UI Light (Headings)"/>
              </a:rPr>
              <a:t>part of N</a:t>
            </a:r>
          </a:p>
          <a:p>
            <a:endParaRPr lang="en-US" sz="3600" dirty="0">
              <a:latin typeface="Segoe UI Light (Headings)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D32866-727A-4B1B-B7CC-9B35B1865245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2806700"/>
            <a:ext cx="622300" cy="62229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D63404-E1D4-4FF2-87DC-B1D0AA2FBA33}"/>
              </a:ext>
            </a:extLst>
          </p:cNvPr>
          <p:cNvSpPr/>
          <p:nvPr/>
        </p:nvSpPr>
        <p:spPr>
          <a:xfrm>
            <a:off x="6489700" y="3428998"/>
            <a:ext cx="310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ighlight>
                  <a:srgbClr val="00FF00"/>
                </a:highlight>
                <a:latin typeface="Segoe UI Light (Headings)"/>
              </a:rPr>
              <a:t>Fraction Point</a:t>
            </a:r>
            <a:endParaRPr lang="en-US" sz="4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9655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738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585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2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43B7EA-BDCF-48D3-A7FF-5449A9AC6324}"/>
              </a:ext>
            </a:extLst>
          </p:cNvPr>
          <p:cNvGraphicFramePr>
            <a:graphicFrameLocks noGrp="1"/>
          </p:cNvGraphicFramePr>
          <p:nvPr/>
        </p:nvGraphicFramePr>
        <p:xfrm>
          <a:off x="671052" y="770240"/>
          <a:ext cx="1621473" cy="608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84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224180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15151065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944877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7575532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384824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59623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1893883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5214847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946941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259910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380151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236735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458424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118367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253041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9213930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29591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421382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14795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376975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26222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3698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9207740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1849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97502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53567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462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231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28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÷2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8448068"/>
                  </a:ext>
                </a:extLst>
              </a:tr>
              <a:tr h="224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62699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F415B43F-5EB0-43D4-993C-71C52BD8B900}"/>
              </a:ext>
            </a:extLst>
          </p:cNvPr>
          <p:cNvSpPr/>
          <p:nvPr/>
        </p:nvSpPr>
        <p:spPr>
          <a:xfrm>
            <a:off x="5430649" y="1738531"/>
            <a:ext cx="530786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</a:rPr>
              <a:t>(1CE5FB3)</a:t>
            </a:r>
            <a:r>
              <a:rPr lang="en-US" sz="3600" baseline="-25000" dirty="0">
                <a:latin typeface="Segoe UI Light (Headings)"/>
              </a:rPr>
              <a:t>16</a:t>
            </a:r>
          </a:p>
          <a:p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latin typeface="Segoe UI Light (Headings)"/>
              </a:rPr>
              <a:t>(163457663)</a:t>
            </a:r>
            <a:r>
              <a:rPr lang="en-US" sz="3600" baseline="-25000" dirty="0">
                <a:latin typeface="Segoe UI Light (Headings)"/>
              </a:rPr>
              <a:t>8</a:t>
            </a:r>
          </a:p>
          <a:p>
            <a:r>
              <a:rPr lang="en-US" sz="3600" dirty="0">
                <a:latin typeface="Segoe UI Light (Headings)"/>
              </a:rPr>
              <a:t>(1303211332303)</a:t>
            </a:r>
            <a:r>
              <a:rPr lang="en-US" sz="3600" baseline="-25000" dirty="0">
                <a:latin typeface="Segoe UI Light (Headings)"/>
              </a:rPr>
              <a:t>4</a:t>
            </a: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(1110011100101111110110011)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F57833-D7DC-4475-B336-F7B9ABA2681B}"/>
              </a:ext>
            </a:extLst>
          </p:cNvPr>
          <p:cNvCxnSpPr>
            <a:cxnSpLocks/>
          </p:cNvCxnSpPr>
          <p:nvPr/>
        </p:nvCxnSpPr>
        <p:spPr>
          <a:xfrm flipV="1">
            <a:off x="2734491" y="1738531"/>
            <a:ext cx="0" cy="467359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39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557CC78-03DA-4B7C-9DDD-5E4A8A8F67F8}"/>
              </a:ext>
            </a:extLst>
          </p:cNvPr>
          <p:cNvSpPr/>
          <p:nvPr/>
        </p:nvSpPr>
        <p:spPr>
          <a:xfrm>
            <a:off x="0" y="4523009"/>
            <a:ext cx="12172892" cy="212365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lvl="3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1. Divide quotients by r </a:t>
            </a:r>
          </a:p>
          <a:p>
            <a:pPr lvl="3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2. Keep the remainders as the digits in r</a:t>
            </a:r>
          </a:p>
          <a:p>
            <a:pPr lvl="3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3. Put the remainders in reverse order</a:t>
            </a:r>
          </a:p>
          <a:p>
            <a:pPr lvl="3"/>
            <a:r>
              <a:rPr lang="en-US" sz="2400" dirty="0">
                <a:solidFill>
                  <a:prstClr val="white"/>
                </a:solidFill>
                <a:latin typeface="Segoe UI Light (Headings)"/>
              </a:rPr>
              <a:t>For r &gt; 10, substitute the digits with valid digits, e.g., in Base-16: 15</a:t>
            </a:r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solidFill>
                  <a:prstClr val="white"/>
                </a:solidFill>
                <a:latin typeface="Segoe UI Light (Headings)"/>
              </a:rPr>
              <a:t>F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09410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EBC018A-612F-4115-917E-3C970C9B30F9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Any Base-r to Any Base-r’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059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              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r’</a:t>
            </a:r>
            <a:endParaRPr lang="en-CA" sz="6000" cap="all" dirty="0">
              <a:solidFill>
                <a:prstClr val="white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D82EA06-27C4-4041-9CC5-ABAD5938F208}"/>
              </a:ext>
            </a:extLst>
          </p:cNvPr>
          <p:cNvSpPr/>
          <p:nvPr/>
        </p:nvSpPr>
        <p:spPr>
          <a:xfrm>
            <a:off x="114300" y="35027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69F05-CE22-4760-93F2-348AB48BA45E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5FC1A-5C65-4A21-9437-0A9B984B8F8C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49E233-3810-4115-A4A8-CA363BA3BFAA}"/>
              </a:ext>
            </a:extLst>
          </p:cNvPr>
          <p:cNvSpPr/>
          <p:nvPr/>
        </p:nvSpPr>
        <p:spPr>
          <a:xfrm>
            <a:off x="0" y="4523009"/>
            <a:ext cx="12172892" cy="120032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Mediate through Base-10</a:t>
            </a:r>
          </a:p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Base-r </a:t>
            </a:r>
            <a:r>
              <a:rPr lang="en-US" sz="3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 Base-10 </a:t>
            </a:r>
            <a:r>
              <a:rPr lang="en-US" sz="3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 Base-r’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33196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C6E4F1-0048-4BDC-ACDB-9B68D2BF995E}"/>
              </a:ext>
            </a:extLst>
          </p:cNvPr>
          <p:cNvSpPr/>
          <p:nvPr/>
        </p:nvSpPr>
        <p:spPr>
          <a:xfrm>
            <a:off x="0" y="0"/>
            <a:ext cx="12327414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(1CE5FB3)</a:t>
            </a:r>
            <a:r>
              <a:rPr lang="en-US" sz="3600" baseline="-250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→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1×16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6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C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5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E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4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+5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3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F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</a:t>
            </a:r>
            <a:r>
              <a:rPr lang="en-US" sz="3600" dirty="0">
                <a:highlight>
                  <a:srgbClr val="FFFF00"/>
                </a:highlight>
                <a:latin typeface="Segoe UI Light (Headings)"/>
                <a:ea typeface="+mj-ea"/>
                <a:cs typeface="+mj-cs"/>
              </a:rPr>
              <a:t>B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+3</a:t>
            </a:r>
            <a:r>
              <a:rPr lang="en-US" sz="3600" dirty="0">
                <a:latin typeface="Segoe UI Light (Headings)"/>
              </a:rPr>
              <a:t>×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16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dirty="0">
                <a:latin typeface="Segoe UI Light (Headings)"/>
              </a:rPr>
              <a:t>1×16</a:t>
            </a:r>
            <a:r>
              <a:rPr lang="en-US" sz="3200" baseline="30000" dirty="0">
                <a:latin typeface="Segoe UI Light (Headings)"/>
              </a:rPr>
              <a:t>6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12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5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14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4</a:t>
            </a:r>
            <a:r>
              <a:rPr lang="en-US" sz="3200" dirty="0">
                <a:latin typeface="Segoe UI Light (Headings)"/>
              </a:rPr>
              <a:t>+5×16</a:t>
            </a:r>
            <a:r>
              <a:rPr lang="en-US" sz="3200" baseline="30000" dirty="0">
                <a:latin typeface="Segoe UI Light (Headings)"/>
              </a:rPr>
              <a:t>3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15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2</a:t>
            </a:r>
            <a:r>
              <a:rPr lang="en-US" sz="3200" dirty="0">
                <a:latin typeface="Segoe UI Light (Headings)"/>
              </a:rPr>
              <a:t>+</a:t>
            </a:r>
            <a:r>
              <a:rPr lang="en-US" sz="3200" dirty="0">
                <a:highlight>
                  <a:srgbClr val="FFFF00"/>
                </a:highlight>
                <a:latin typeface="Segoe UI Light (Headings)"/>
              </a:rPr>
              <a:t>11</a:t>
            </a:r>
            <a:r>
              <a:rPr lang="en-US" sz="3200" dirty="0">
                <a:latin typeface="Segoe UI Light (Headings)"/>
              </a:rPr>
              <a:t>×16</a:t>
            </a:r>
            <a:r>
              <a:rPr lang="en-US" sz="3200" baseline="30000" dirty="0">
                <a:latin typeface="Segoe UI Light (Headings)"/>
              </a:rPr>
              <a:t>1</a:t>
            </a:r>
            <a:r>
              <a:rPr lang="en-US" sz="3200" dirty="0">
                <a:latin typeface="Segoe UI Light (Headings)"/>
              </a:rPr>
              <a:t>+3×16</a:t>
            </a:r>
            <a:r>
              <a:rPr lang="en-US" sz="3200" baseline="30000" dirty="0">
                <a:latin typeface="Segoe UI Light (Headings)"/>
              </a:rPr>
              <a:t>0</a:t>
            </a:r>
            <a:r>
              <a:rPr lang="en-US" sz="3200" dirty="0">
                <a:latin typeface="Segoe UI Light (Headings)"/>
              </a:rPr>
              <a:t> </a:t>
            </a:r>
            <a:endParaRPr lang="en-US" sz="3600" dirty="0">
              <a:solidFill>
                <a:schemeClr val="bg1"/>
              </a:solidFill>
              <a:latin typeface="Segoe UI Light (Headings)"/>
            </a:endParaRP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600" dirty="0">
                <a:latin typeface="Segoe UI Light (Headings)"/>
              </a:rPr>
              <a:t>(30,302,131)</a:t>
            </a:r>
            <a:r>
              <a:rPr lang="en-US" sz="3600" baseline="-25000" dirty="0">
                <a:latin typeface="Segoe UI Light (Headings)"/>
              </a:rPr>
              <a:t>10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 (Headings)"/>
              </a:rPr>
              <a:t>(1CE5FB3)</a:t>
            </a:r>
            <a:r>
              <a:rPr lang="en-US" sz="3600" baseline="-25000" dirty="0">
                <a:solidFill>
                  <a:schemeClr val="bg1"/>
                </a:solidFill>
                <a:latin typeface="Segoe UI Light (Headings)"/>
              </a:rPr>
              <a:t>16</a:t>
            </a:r>
            <a:endParaRPr lang="en-US" sz="3600" baseline="-25000" dirty="0">
              <a:latin typeface="Segoe UI Light (Headings)"/>
            </a:endParaRPr>
          </a:p>
          <a:p>
            <a:endParaRPr lang="en-US" sz="3600" baseline="-25000" dirty="0">
              <a:latin typeface="Segoe UI Light (Headings)"/>
            </a:endParaRPr>
          </a:p>
          <a:p>
            <a:endParaRPr lang="en-US" sz="3600" dirty="0">
              <a:latin typeface="Segoe UI Light (Headings)"/>
              <a:ea typeface="+mj-ea"/>
              <a:cs typeface="+mj-cs"/>
            </a:endParaRP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FB3FA4CA-D3F1-4AC1-8530-0FD7600906A8}"/>
              </a:ext>
            </a:extLst>
          </p:cNvPr>
          <p:cNvGraphicFramePr>
            <a:graphicFrameLocks noGrp="1"/>
          </p:cNvGraphicFramePr>
          <p:nvPr/>
        </p:nvGraphicFramePr>
        <p:xfrm>
          <a:off x="2866890" y="1779097"/>
          <a:ext cx="4042232" cy="488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116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021116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375539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30,302,131÷8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F1957B-3112-44AE-B612-EA9205D2D30C}"/>
              </a:ext>
            </a:extLst>
          </p:cNvPr>
          <p:cNvCxnSpPr>
            <a:cxnSpLocks/>
          </p:cNvCxnSpPr>
          <p:nvPr/>
        </p:nvCxnSpPr>
        <p:spPr>
          <a:xfrm flipV="1">
            <a:off x="7123611" y="2524361"/>
            <a:ext cx="0" cy="382160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DC7D4AC-8300-471C-9AC5-621A28BD9226}"/>
              </a:ext>
            </a:extLst>
          </p:cNvPr>
          <p:cNvSpPr/>
          <p:nvPr/>
        </p:nvSpPr>
        <p:spPr>
          <a:xfrm>
            <a:off x="7798312" y="6171420"/>
            <a:ext cx="3244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600" dirty="0">
                <a:solidFill>
                  <a:prstClr val="black"/>
                </a:solidFill>
                <a:latin typeface="Segoe UI Light (Headings)"/>
              </a:rPr>
              <a:t>(163457663)</a:t>
            </a:r>
            <a:r>
              <a:rPr lang="en-US" sz="3600" baseline="-25000" dirty="0">
                <a:solidFill>
                  <a:prstClr val="black"/>
                </a:solidFill>
                <a:latin typeface="Segoe UI Light (Headings)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1377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Fraction conversion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73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3D1BD98-BF14-41EF-BBB9-28E39DFF576C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To Come up with an Algorithm!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149909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2868153" y="1815912"/>
            <a:ext cx="58801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2</a:t>
            </a: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-2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6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-3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5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-4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-5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1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-i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4799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1BCE-97FC-4548-A1CD-F9D09F1703BE}"/>
              </a:ext>
            </a:extLst>
          </p:cNvPr>
          <p:cNvSpPr/>
          <p:nvPr/>
        </p:nvSpPr>
        <p:spPr>
          <a:xfrm>
            <a:off x="2933877" y="1815912"/>
            <a:ext cx="581441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CA" sz="4800" cap="all" dirty="0">
                <a:latin typeface="Segoe UI Light (Headings)"/>
              </a:rPr>
              <a:t>(0.26501)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2</a:t>
            </a:r>
          </a:p>
          <a:p>
            <a:pPr algn="r"/>
            <a:r>
              <a:rPr lang="en-CA" sz="4800" cap="all" dirty="0">
                <a:latin typeface="Segoe UI Light (Headings)"/>
              </a:rPr>
              <a:t>(0.6501)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6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(0.501)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5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(0.01)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0</a:t>
            </a:r>
            <a:endParaRPr lang="en-CA" sz="4800" cap="all" baseline="-25000" dirty="0">
              <a:latin typeface="Segoe UI Light (Headings)"/>
            </a:endParaRPr>
          </a:p>
          <a:p>
            <a:pPr algn="r"/>
            <a:r>
              <a:rPr lang="en-CA" sz="4800" cap="all" dirty="0">
                <a:latin typeface="Segoe UI Light (Headings)"/>
              </a:rPr>
              <a:t>(0.1)</a:t>
            </a:r>
            <a:r>
              <a:rPr lang="en-CA" sz="4800" cap="all" baseline="-25000" dirty="0">
                <a:latin typeface="Segoe UI Light (Headings)"/>
              </a:rPr>
              <a:t>10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</a:rPr>
              <a:t>10</a:t>
            </a:r>
            <a:r>
              <a:rPr lang="en-CA" sz="4800" cap="all" baseline="30000" dirty="0">
                <a:latin typeface="Segoe UI Light (Headings)"/>
              </a:rPr>
              <a:t>-1</a:t>
            </a:r>
            <a:r>
              <a:rPr lang="en-CA" sz="4800" cap="all" dirty="0">
                <a:latin typeface="Segoe UI Light (Headings)"/>
              </a:rPr>
              <a:t> </a:t>
            </a:r>
            <a:r>
              <a:rPr lang="en-CA" sz="4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4800" cap="all" dirty="0">
                <a:latin typeface="Segoe UI Light (Headings)"/>
                <a:cs typeface="Times New Roman" panose="02020603050405020304" pitchFamily="18" charset="0"/>
              </a:rPr>
              <a:t>1</a:t>
            </a:r>
            <a:endParaRPr lang="en-CA" sz="4800" cap="all" baseline="-25000" dirty="0">
              <a:latin typeface="Segoe UI Light (Headings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9DF0E-9C39-440F-84B7-6B379D72E7D2}"/>
              </a:ext>
            </a:extLst>
          </p:cNvPr>
          <p:cNvSpPr/>
          <p:nvPr/>
        </p:nvSpPr>
        <p:spPr>
          <a:xfrm>
            <a:off x="671052" y="210026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-i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206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284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6424505" y="4244622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5287358" y="2117521"/>
            <a:ext cx="3028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Multiply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6610293" y="-124658"/>
            <a:ext cx="382524" cy="6084712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486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0.26501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10=2.6501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486258" cy="553998"/>
              </a:xfrm>
              <a:prstGeom prst="rect">
                <a:avLst/>
              </a:prstGeom>
              <a:blipFill>
                <a:blip r:embed="rId3"/>
                <a:stretch>
                  <a:fillRect l="-3431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677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E55CB17-1870-47A9-817D-CD60662F3BAC}"/>
              </a:ext>
            </a:extLst>
          </p:cNvPr>
          <p:cNvSpPr>
            <a:spLocks noChangeAspect="1"/>
          </p:cNvSpPr>
          <p:nvPr/>
        </p:nvSpPr>
        <p:spPr>
          <a:xfrm>
            <a:off x="6289037" y="4233333"/>
            <a:ext cx="365760" cy="3657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102023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5287358" y="2117521"/>
            <a:ext cx="3028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Multiply by 10?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33C4094-082C-437B-AA56-22E58BF47CB7}"/>
              </a:ext>
            </a:extLst>
          </p:cNvPr>
          <p:cNvSpPr/>
          <p:nvPr/>
        </p:nvSpPr>
        <p:spPr>
          <a:xfrm rot="5400000">
            <a:off x="7219893" y="484942"/>
            <a:ext cx="382524" cy="4865511"/>
          </a:xfrm>
          <a:prstGeom prst="leftBrace">
            <a:avLst>
              <a:gd name="adj1" fmla="val 18429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/>
              <p:nvPr/>
            </p:nvSpPr>
            <p:spPr>
              <a:xfrm>
                <a:off x="4809013" y="4267200"/>
                <a:ext cx="22297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0.6501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10=6.501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6277DA-E470-499B-A801-CAA50832D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013" y="4267200"/>
                <a:ext cx="2229778" cy="553998"/>
              </a:xfrm>
              <a:prstGeom prst="rect">
                <a:avLst/>
              </a:prstGeom>
              <a:blipFill>
                <a:blip r:embed="rId3"/>
                <a:stretch>
                  <a:fillRect l="-3825" r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709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/>
        </p:nvGraphicFramePr>
        <p:xfrm>
          <a:off x="3307156" y="1861185"/>
          <a:ext cx="4980496" cy="3135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22666">
                  <a:extLst>
                    <a:ext uri="{9D8B030D-6E8A-4147-A177-3AD203B41FA5}">
                      <a16:colId xmlns:a16="http://schemas.microsoft.com/office/drawing/2014/main" val="2779677318"/>
                    </a:ext>
                  </a:extLst>
                </a:gridCol>
              </a:tblGrid>
              <a:tr h="375539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Segoe UI Light (Headings)"/>
                          <a:ea typeface="+mj-ea"/>
                          <a:cs typeface="+mj-cs"/>
                        </a:rPr>
                        <a:t>0.26501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×10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</a:t>
                      </a:r>
                      <a:r>
                        <a:rPr lang="en-US" sz="28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6501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6501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</a:t>
                      </a: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00B05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501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5.</a:t>
                      </a:r>
                      <a:r>
                        <a:rPr lang="en-US" sz="2800" kern="1200" dirty="0">
                          <a:solidFill>
                            <a:srgbClr val="00B0F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00B0F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7030A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2800" kern="1200" dirty="0">
                          <a:solidFill>
                            <a:srgbClr val="7030A0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×10</a:t>
                      </a:r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1.</a:t>
                      </a:r>
                      <a:r>
                        <a:rPr lang="en-US" sz="2800" kern="1200" dirty="0">
                          <a:solidFill>
                            <a:srgbClr val="C000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kern="1200" dirty="0">
                          <a:solidFill>
                            <a:srgbClr val="C00000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/>
          <p:nvPr/>
        </p:nvCxnSpPr>
        <p:spPr>
          <a:xfrm>
            <a:off x="8748889" y="2506133"/>
            <a:ext cx="0" cy="2054578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968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16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036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595567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419436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13956">
                  <a:extLst>
                    <a:ext uri="{9D8B030D-6E8A-4147-A177-3AD203B41FA5}">
                      <a16:colId xmlns:a16="http://schemas.microsoft.com/office/drawing/2014/main" val="2779677318"/>
                    </a:ext>
                  </a:extLst>
                </a:gridCol>
              </a:tblGrid>
              <a:tr h="503203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0.26501×16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4.24016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0.24016×16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3.84256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9402214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0.84256×16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13.48096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13 = D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450797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0.48096×16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7.69536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044135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0.69536×16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11.12576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11 = B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621192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0.12576×16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2.01216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0672556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0.01216×16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0.19456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3302783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0.194560006×16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3.11296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103058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0.1129601×16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1.807362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710482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0.807361603×16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12.91779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12 = C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178560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0.917785645×16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14.68457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14 = E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0.684570313×16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10.95313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 = A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0.953125×16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15.25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15 = F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0.25×16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6205068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>
            <a:cxnSpLocks/>
          </p:cNvCxnSpPr>
          <p:nvPr/>
        </p:nvCxnSpPr>
        <p:spPr>
          <a:xfrm>
            <a:off x="5925744" y="639233"/>
            <a:ext cx="0" cy="5939367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EAC895C-A66E-4F5D-BA63-6D6F644D1A8D}"/>
              </a:ext>
            </a:extLst>
          </p:cNvPr>
          <p:cNvSpPr/>
          <p:nvPr/>
        </p:nvSpPr>
        <p:spPr>
          <a:xfrm>
            <a:off x="6613565" y="2967334"/>
            <a:ext cx="4968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2400" dirty="0">
                <a:latin typeface="Segoe UI Light (Headings)"/>
              </a:rPr>
              <a:t>(0.26501)</a:t>
            </a:r>
            <a:r>
              <a:rPr lang="en-US" sz="2400" baseline="-25000" dirty="0">
                <a:latin typeface="Segoe UI Light (Headings)"/>
              </a:rPr>
              <a:t>10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>
                <a:latin typeface="Segoe UI Light (Headings)"/>
              </a:rPr>
              <a:t>(0.43D7B2031CEAF40)</a:t>
            </a:r>
            <a:r>
              <a:rPr lang="en-US" sz="2400" baseline="-25000" dirty="0">
                <a:latin typeface="Segoe UI Light (Headings)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58412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8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(0.░)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(0.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Microsoft excel sheet</a:t>
            </a:r>
          </a:p>
        </p:txBody>
      </p:sp>
    </p:spTree>
    <p:extLst>
      <p:ext uri="{BB962C8B-B14F-4D97-AF65-F5344CB8AC3E}">
        <p14:creationId xmlns:p14="http://schemas.microsoft.com/office/powerpoint/2010/main" val="4240552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(░.░)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.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Integer Part </a:t>
            </a:r>
            <a:r>
              <a:rPr lang="en-CA" sz="3200" dirty="0">
                <a:solidFill>
                  <a:schemeClr val="accent1"/>
                </a:solidFill>
                <a:latin typeface="Segoe UI Light (Headings)"/>
              </a:rPr>
              <a:t>independent of </a:t>
            </a:r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Fraction Part!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4400" cap="all" dirty="0">
                <a:solidFill>
                  <a:schemeClr val="bg1"/>
                </a:solidFill>
                <a:latin typeface="Segoe UI Light (Headings)"/>
              </a:rPr>
              <a:t>.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29406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(░ .)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.)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Integer Part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 </a:t>
            </a:r>
            <a:r>
              <a:rPr lang="en-CA" sz="4400" cap="all" dirty="0">
                <a:solidFill>
                  <a:schemeClr val="bg1"/>
                </a:solidFill>
                <a:latin typeface="Segoe UI Light (Headings)"/>
              </a:rPr>
              <a:t>.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8510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(. ░)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48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(. </a:t>
            </a:r>
            <a:r>
              <a:rPr lang="en-CA" sz="48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48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4800" baseline="-25000" dirty="0">
                <a:solidFill>
                  <a:prstClr val="white"/>
                </a:solidFill>
                <a:latin typeface="Segoe UI Light (Headings)"/>
              </a:rPr>
              <a:t>r</a:t>
            </a:r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’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724745-77F6-4F4D-A714-68B15328131B}"/>
              </a:ext>
            </a:extLst>
          </p:cNvPr>
          <p:cNvSpPr/>
          <p:nvPr/>
        </p:nvSpPr>
        <p:spPr>
          <a:xfrm>
            <a:off x="-9544" y="4548409"/>
            <a:ext cx="12192000" cy="111579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3200" dirty="0">
                <a:solidFill>
                  <a:prstClr val="white"/>
                </a:solidFill>
                <a:latin typeface="Segoe UI Light (Headings)"/>
              </a:rPr>
              <a:t>Fraction Part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01691-6E2E-4BDD-8E01-E87916CE15BA}"/>
              </a:ext>
            </a:extLst>
          </p:cNvPr>
          <p:cNvSpPr/>
          <p:nvPr/>
        </p:nvSpPr>
        <p:spPr>
          <a:xfrm>
            <a:off x="0" y="3490056"/>
            <a:ext cx="1217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(. </a:t>
            </a:r>
            <a:r>
              <a:rPr lang="en-CA" sz="4400" cap="all" dirty="0">
                <a:solidFill>
                  <a:schemeClr val="accent6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endParaRPr lang="en-CA" sz="6000" cap="all" dirty="0">
              <a:solidFill>
                <a:schemeClr val="accent1"/>
              </a:solidFill>
              <a:latin typeface="Segoe UI Light (Headings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74A26-3E5F-4F09-AFAF-D0B89003823D}"/>
              </a:ext>
            </a:extLst>
          </p:cNvPr>
          <p:cNvSpPr/>
          <p:nvPr/>
        </p:nvSpPr>
        <p:spPr>
          <a:xfrm rot="2190266">
            <a:off x="4472771" y="34176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F4596-0D86-47E1-8829-FB1961F8E3DD}"/>
              </a:ext>
            </a:extLst>
          </p:cNvPr>
          <p:cNvSpPr/>
          <p:nvPr/>
        </p:nvSpPr>
        <p:spPr>
          <a:xfrm rot="18811172">
            <a:off x="6776311" y="3309921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899112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242028-D841-44DD-A9B8-CB831C635079}"/>
              </a:ext>
            </a:extLst>
          </p:cNvPr>
          <p:cNvGraphicFramePr>
            <a:graphicFrameLocks noGrp="1"/>
          </p:cNvGraphicFramePr>
          <p:nvPr/>
        </p:nvGraphicFramePr>
        <p:xfrm>
          <a:off x="6243447" y="870585"/>
          <a:ext cx="5948553" cy="5490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12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  <a:gridCol w="2022666">
                  <a:extLst>
                    <a:ext uri="{9D8B030D-6E8A-4147-A177-3AD203B41FA5}">
                      <a16:colId xmlns:a16="http://schemas.microsoft.com/office/drawing/2014/main" val="25358947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Integer 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0.26501×8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2.12008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0.12008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0.96064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8385388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0.96064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7.68512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886893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0.68512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5.48096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5850240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0.48096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3.84768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733964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0.84768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6.78144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620428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0.78144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6.25152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5146919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0.25152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2.01216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0.01216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×8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0.09728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327479">
                <a:tc>
                  <a:txBody>
                    <a:bodyPr/>
                    <a:lstStyle/>
                    <a:p>
                      <a:pPr algn="r" fontAlgn="b"/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…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AC6A55-4555-4599-87FB-C96080604DF5}"/>
              </a:ext>
            </a:extLst>
          </p:cNvPr>
          <p:cNvCxnSpPr>
            <a:cxnSpLocks/>
          </p:cNvCxnSpPr>
          <p:nvPr/>
        </p:nvCxnSpPr>
        <p:spPr>
          <a:xfrm>
            <a:off x="11769393" y="1664632"/>
            <a:ext cx="0" cy="4583768"/>
          </a:xfrm>
          <a:prstGeom prst="straightConnector1">
            <a:avLst/>
          </a:prstGeom>
          <a:ln w="2222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51DD49E-4119-4C8D-A1B3-57E0B4E91FD9}"/>
              </a:ext>
            </a:extLst>
          </p:cNvPr>
          <p:cNvGraphicFramePr>
            <a:graphicFrameLocks noGrp="1"/>
          </p:cNvGraphicFramePr>
          <p:nvPr/>
        </p:nvGraphicFramePr>
        <p:xfrm>
          <a:off x="1" y="870584"/>
          <a:ext cx="5418666" cy="5987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36119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4719004"/>
                    </a:ext>
                  </a:extLst>
                </a:gridCol>
              </a:tblGrid>
              <a:tr h="615974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Quotient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Remainder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179629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30,302,131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095392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3787766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515391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473470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180016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59183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821039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7397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17823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924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77924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115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55053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89235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÷8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9085692"/>
                  </a:ext>
                </a:extLst>
              </a:tr>
              <a:tr h="537144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480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909655-1C25-4F7A-B4C7-D0C3B640D415}"/>
              </a:ext>
            </a:extLst>
          </p:cNvPr>
          <p:cNvGraphicFramePr>
            <a:graphicFrameLocks noGrp="1"/>
          </p:cNvGraphicFramePr>
          <p:nvPr/>
        </p:nvGraphicFramePr>
        <p:xfrm>
          <a:off x="2047523" y="101221"/>
          <a:ext cx="7728585" cy="604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8092">
                  <a:extLst>
                    <a:ext uri="{9D8B030D-6E8A-4147-A177-3AD203B41FA5}">
                      <a16:colId xmlns:a16="http://schemas.microsoft.com/office/drawing/2014/main" val="4191885811"/>
                    </a:ext>
                  </a:extLst>
                </a:gridCol>
                <a:gridCol w="3940493">
                  <a:extLst>
                    <a:ext uri="{9D8B030D-6E8A-4147-A177-3AD203B41FA5}">
                      <a16:colId xmlns:a16="http://schemas.microsoft.com/office/drawing/2014/main" val="1496303257"/>
                    </a:ext>
                  </a:extLst>
                </a:gridCol>
              </a:tblGrid>
              <a:tr h="604264">
                <a:tc>
                  <a:txBody>
                    <a:bodyPr/>
                    <a:lstStyle/>
                    <a:p>
                      <a:pPr algn="ctr"/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(30,302,131.</a:t>
                      </a:r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26501)</a:t>
                      </a:r>
                      <a:r>
                        <a:rPr lang="en-US" sz="3200" b="0" kern="1200" baseline="-25000" dirty="0">
                          <a:solidFill>
                            <a:schemeClr val="bg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10</a:t>
                      </a:r>
                      <a:endParaRPr lang="en-US" sz="3200" b="0" kern="1200" baseline="-25000" dirty="0">
                        <a:solidFill>
                          <a:schemeClr val="bg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(163457663.20753….)</a:t>
                      </a:r>
                      <a:r>
                        <a:rPr lang="en-US" sz="3200" b="0" kern="1200" baseline="-25000" dirty="0">
                          <a:solidFill>
                            <a:schemeClr val="bg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9881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73C526-F2B5-4183-ABF7-874B431094BF}"/>
              </a:ext>
            </a:extLst>
          </p:cNvPr>
          <p:cNvCxnSpPr>
            <a:cxnSpLocks/>
          </p:cNvCxnSpPr>
          <p:nvPr/>
        </p:nvCxnSpPr>
        <p:spPr>
          <a:xfrm flipV="1">
            <a:off x="4980497" y="1739900"/>
            <a:ext cx="23304" cy="440690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3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(░)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(</a:t>
            </a:r>
            <a:r>
              <a:rPr lang="en-CA" sz="6000" cap="all" dirty="0">
                <a:solidFill>
                  <a:schemeClr val="accent1"/>
                </a:solidFill>
                <a:latin typeface="Segoe UI Light (Headings)"/>
              </a:rPr>
              <a:t>░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)</a:t>
            </a:r>
            <a:r>
              <a:rPr lang="en-CA" sz="6000" cap="all" baseline="-25000" dirty="0">
                <a:solidFill>
                  <a:prstClr val="white"/>
                </a:solidFill>
                <a:latin typeface="Segoe UI Light (Headings)"/>
              </a:rPr>
              <a:t>10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A25B72B-2132-4281-A504-8B89B28BDA8E}"/>
              </a:ext>
            </a:extLst>
          </p:cNvPr>
          <p:cNvSpPr/>
          <p:nvPr/>
        </p:nvSpPr>
        <p:spPr>
          <a:xfrm>
            <a:off x="0" y="4523009"/>
            <a:ext cx="12172892" cy="64633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Segoe UI Light (Headings)"/>
              </a:rPr>
              <a:t>To Come up with an Algorithm!</a:t>
            </a:r>
            <a:endParaRPr lang="fr-FR" sz="2400" dirty="0">
              <a:solidFill>
                <a:prstClr val="white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889469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Base-2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Base-[2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3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baseline="30000" dirty="0">
                <a:solidFill>
                  <a:prstClr val="white"/>
                </a:solidFill>
                <a:latin typeface="Segoe UI Light (Headings)"/>
              </a:rPr>
              <a:t>n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FD54C1-C1C3-42F2-8357-2A69D3AD3068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Lecture assignment</a:t>
            </a:r>
          </a:p>
        </p:txBody>
      </p:sp>
    </p:spTree>
    <p:extLst>
      <p:ext uri="{BB962C8B-B14F-4D97-AF65-F5344CB8AC3E}">
        <p14:creationId xmlns:p14="http://schemas.microsoft.com/office/powerpoint/2010/main" val="8291270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Base-2 </a:t>
            </a:r>
            <a:r>
              <a:rPr lang="en-CA" sz="6000" cap="all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Base-[2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2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3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cap="all" baseline="30000" dirty="0">
                <a:solidFill>
                  <a:prstClr val="white"/>
                </a:solidFill>
                <a:latin typeface="Segoe UI Light (Headings)"/>
              </a:rPr>
              <a:t>4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, 2</a:t>
            </a:r>
            <a:r>
              <a:rPr lang="en-CA" sz="6000" baseline="30000" dirty="0">
                <a:solidFill>
                  <a:prstClr val="white"/>
                </a:solidFill>
                <a:latin typeface="Segoe UI Light (Headings)"/>
              </a:rPr>
              <a:t>n</a:t>
            </a:r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]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36DF70-C6D4-471B-A235-76505A316FF4}"/>
              </a:ext>
            </a:extLst>
          </p:cNvPr>
          <p:cNvSpPr/>
          <p:nvPr/>
        </p:nvSpPr>
        <p:spPr>
          <a:xfrm>
            <a:off x="-9544" y="4548410"/>
            <a:ext cx="12192000" cy="6839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CA" sz="4800" cap="all" baseline="-25000" dirty="0">
                <a:solidFill>
                  <a:prstClr val="white"/>
                </a:solidFill>
                <a:latin typeface="Segoe UI Light (Headings)"/>
              </a:rPr>
              <a:t>Lecture assignment</a:t>
            </a:r>
          </a:p>
        </p:txBody>
      </p:sp>
    </p:spTree>
    <p:extLst>
      <p:ext uri="{BB962C8B-B14F-4D97-AF65-F5344CB8AC3E}">
        <p14:creationId xmlns:p14="http://schemas.microsoft.com/office/powerpoint/2010/main" val="1965673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5400" dirty="0">
                <a:solidFill>
                  <a:schemeClr val="bg1"/>
                </a:solidFill>
                <a:latin typeface="Segoe UI Light (Headings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https://planetcalc.com/862/</a:t>
            </a:r>
            <a:endParaRPr lang="en-CA" sz="5400" cap="all" dirty="0">
              <a:solidFill>
                <a:schemeClr val="bg1"/>
              </a:solidFill>
              <a:latin typeface="Segoe UI Light (Headings)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062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arithmetic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20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addition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701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1F5A-D112-41E5-9B9F-F75BEA79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74964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966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9E8D3EE-6D2A-4285-B621-103E6FA8C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812447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algn="ctr"/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203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padding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9175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9E8D3EE-6D2A-4285-B621-103E6FA8C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289779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lang="en-US" sz="4000" kern="1200" dirty="0">
                        <a:solidFill>
                          <a:schemeClr val="tx1"/>
                        </a:solidFill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17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9522979" y="4621234"/>
                <a:ext cx="2341218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979" y="4621234"/>
                <a:ext cx="2341218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417878"/>
              </p:ext>
            </p:extLst>
          </p:nvPr>
        </p:nvGraphicFramePr>
        <p:xfrm>
          <a:off x="0" y="2468880"/>
          <a:ext cx="12192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B=11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504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9522979" y="4621234"/>
                <a:ext cx="2341218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979" y="4621234"/>
                <a:ext cx="2341218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939141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28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0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74376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8011679" y="4532334"/>
                <a:ext cx="2341218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679" y="4532334"/>
                <a:ext cx="2341218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105618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E=14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055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8011679" y="4532334"/>
                <a:ext cx="2341218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679" y="4532334"/>
                <a:ext cx="2341218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22743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7369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4925391" y="4557734"/>
                <a:ext cx="259609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391" y="4557734"/>
                <a:ext cx="2596095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946590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A=10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F=15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0606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/>
              <p:nvPr/>
            </p:nvSpPr>
            <p:spPr>
              <a:xfrm>
                <a:off x="4925391" y="4557734"/>
                <a:ext cx="259609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93D7B4-93C4-4074-BBF1-DDD237B99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391" y="4557734"/>
                <a:ext cx="2596095" cy="1133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7032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650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53210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6053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89435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B=11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2211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45783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59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9BF9177-09A0-4FB2-A33D-A72C20F33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296846"/>
              </p:ext>
            </p:extLst>
          </p:nvPr>
        </p:nvGraphicFramePr>
        <p:xfrm>
          <a:off x="0" y="1828800"/>
          <a:ext cx="12192000" cy="256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218086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140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130632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36646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484279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303655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84201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1234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289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  <a:ea typeface="+mn-ea"/>
                          <a:cs typeface="+mn-cs"/>
                        </a:rPr>
                        <a:t>Base-16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978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386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latin typeface="Segoe UI Light (Headings)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7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94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multiply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177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subtraction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17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1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9804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subtraction 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Example I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51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812204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2812204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4605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24244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514177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514177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4605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203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padding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3230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527512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527512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4605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045294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138140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138140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4605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49774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3971798"/>
                  </p:ext>
                </p:extLst>
              </p:nvPr>
            </p:nvGraphicFramePr>
            <p:xfrm>
              <a:off x="0" y="1828800"/>
              <a:ext cx="12192000" cy="27432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10+5-6</a:t>
                          </a:r>
                        </a:p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3971798"/>
                  </p:ext>
                </p:extLst>
              </p:nvPr>
            </p:nvGraphicFramePr>
            <p:xfrm>
              <a:off x="0" y="1828800"/>
              <a:ext cx="12192000" cy="27432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34940" r="-701667" b="-6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10+5-6</a:t>
                          </a:r>
                        </a:p>
                        <a:p>
                          <a:pPr algn="l"/>
                          <a:r>
                            <a:rPr lang="en-US" sz="24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= 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EDC8E8-DE35-4842-8B10-DA6BEF081015}"/>
              </a:ext>
            </a:extLst>
          </p:cNvPr>
          <p:cNvCxnSpPr/>
          <p:nvPr/>
        </p:nvCxnSpPr>
        <p:spPr>
          <a:xfrm>
            <a:off x="8719127" y="2133600"/>
            <a:ext cx="78509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C05907E-F65A-48D0-A8D9-C7F1627D158A}"/>
              </a:ext>
            </a:extLst>
          </p:cNvPr>
          <p:cNvSpPr/>
          <p:nvPr/>
        </p:nvSpPr>
        <p:spPr>
          <a:xfrm>
            <a:off x="5078542" y="1822549"/>
            <a:ext cx="2064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Borrow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362159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048070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048070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39073" r="-701667" b="-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41953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4684838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4684838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39073" r="-701667" b="-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99400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9393458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9393458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39073" r="-701667" b="-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33962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5474719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5474719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39073" r="-701667" b="-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8CD062-5326-4116-85E5-8351E581F3B3}"/>
              </a:ext>
            </a:extLst>
          </p:cNvPr>
          <p:cNvCxnSpPr/>
          <p:nvPr/>
        </p:nvCxnSpPr>
        <p:spPr>
          <a:xfrm>
            <a:off x="4100946" y="2124364"/>
            <a:ext cx="785091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9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ADEAF6A-33AB-4650-80BB-FF0966342DC5}"/>
              </a:ext>
            </a:extLst>
          </p:cNvPr>
          <p:cNvGraphicFramePr>
            <a:graphicFrameLocks noGrp="1"/>
          </p:cNvGraphicFramePr>
          <p:nvPr/>
        </p:nvGraphicFramePr>
        <p:xfrm>
          <a:off x="1" y="3108960"/>
          <a:ext cx="12191999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618">
                  <a:extLst>
                    <a:ext uri="{9D8B030D-6E8A-4147-A177-3AD203B41FA5}">
                      <a16:colId xmlns:a16="http://schemas.microsoft.com/office/drawing/2014/main" val="457192040"/>
                    </a:ext>
                  </a:extLst>
                </a:gridCol>
                <a:gridCol w="1238618">
                  <a:extLst>
                    <a:ext uri="{9D8B030D-6E8A-4147-A177-3AD203B41FA5}">
                      <a16:colId xmlns:a16="http://schemas.microsoft.com/office/drawing/2014/main" val="1451839274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265765804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703115724"/>
                    </a:ext>
                  </a:extLst>
                </a:gridCol>
                <a:gridCol w="1248168">
                  <a:extLst>
                    <a:ext uri="{9D8B030D-6E8A-4147-A177-3AD203B41FA5}">
                      <a16:colId xmlns:a16="http://schemas.microsoft.com/office/drawing/2014/main" val="3087700501"/>
                    </a:ext>
                  </a:extLst>
                </a:gridCol>
                <a:gridCol w="1243393">
                  <a:extLst>
                    <a:ext uri="{9D8B030D-6E8A-4147-A177-3AD203B41FA5}">
                      <a16:colId xmlns:a16="http://schemas.microsoft.com/office/drawing/2014/main" val="3315474554"/>
                    </a:ext>
                  </a:extLst>
                </a:gridCol>
                <a:gridCol w="1198827">
                  <a:extLst>
                    <a:ext uri="{9D8B030D-6E8A-4147-A177-3AD203B41FA5}">
                      <a16:colId xmlns:a16="http://schemas.microsoft.com/office/drawing/2014/main" val="4264078456"/>
                    </a:ext>
                  </a:extLst>
                </a:gridCol>
                <a:gridCol w="1194053">
                  <a:extLst>
                    <a:ext uri="{9D8B030D-6E8A-4147-A177-3AD203B41FA5}">
                      <a16:colId xmlns:a16="http://schemas.microsoft.com/office/drawing/2014/main" val="3205361874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937361692"/>
                    </a:ext>
                  </a:extLst>
                </a:gridCol>
                <a:gridCol w="1171768">
                  <a:extLst>
                    <a:ext uri="{9D8B030D-6E8A-4147-A177-3AD203B41FA5}">
                      <a16:colId xmlns:a16="http://schemas.microsoft.com/office/drawing/2014/main" val="24256761"/>
                    </a:ext>
                  </a:extLst>
                </a:gridCol>
              </a:tblGrid>
              <a:tr h="468739"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kern="12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)</a:t>
                      </a:r>
                      <a:r>
                        <a:rPr lang="en-US" sz="3600" kern="1200" baseline="-25000" dirty="0">
                          <a:solidFill>
                            <a:schemeClr val="tx1"/>
                          </a:solidFill>
                          <a:latin typeface="Segoe UI Light (Headings)"/>
                          <a:ea typeface="+mj-ea"/>
                          <a:cs typeface="+mj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9672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D68CAD7-7EE0-4531-BB73-E264A7B3C27A}"/>
              </a:ext>
            </a:extLst>
          </p:cNvPr>
          <p:cNvSpPr/>
          <p:nvPr/>
        </p:nvSpPr>
        <p:spPr>
          <a:xfrm>
            <a:off x="671053" y="1382191"/>
            <a:ext cx="10849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What is the digit in the position with significance of 10</a:t>
            </a:r>
            <a:r>
              <a:rPr lang="en-US" sz="3600" baseline="30000" dirty="0">
                <a:latin typeface="Segoe UI Light (Headings)"/>
                <a:ea typeface="+mj-ea"/>
                <a:cs typeface="+mj-cs"/>
              </a:rPr>
              <a:t>2</a:t>
            </a:r>
            <a:r>
              <a:rPr lang="en-US" sz="3600" dirty="0">
                <a:latin typeface="Segoe UI Light (Headings)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2118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8564252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8564252"/>
                  </p:ext>
                </p:extLst>
              </p:nvPr>
            </p:nvGraphicFramePr>
            <p:xfrm>
              <a:off x="0" y="1828800"/>
              <a:ext cx="12192000" cy="2560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n-ea"/>
                              <a:cs typeface="+mn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39073" r="-701667" b="-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65717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405502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405502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731661-4F84-4B8A-8D6B-2F3A321220DD}"/>
              </a:ext>
            </a:extLst>
          </p:cNvPr>
          <p:cNvCxnSpPr>
            <a:cxnSpLocks/>
          </p:cNvCxnSpPr>
          <p:nvPr/>
        </p:nvCxnSpPr>
        <p:spPr>
          <a:xfrm flipV="1">
            <a:off x="2798618" y="1579418"/>
            <a:ext cx="471055" cy="4433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8205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3444637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3444637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89021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781220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781220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FB9B86C-7F84-4396-8D37-B2FBCE3ABE38}"/>
              </a:ext>
            </a:extLst>
          </p:cNvPr>
          <p:cNvCxnSpPr>
            <a:cxnSpLocks/>
          </p:cNvCxnSpPr>
          <p:nvPr/>
        </p:nvCxnSpPr>
        <p:spPr>
          <a:xfrm flipV="1">
            <a:off x="1274618" y="1588655"/>
            <a:ext cx="471055" cy="443346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093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6691231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6691231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87EE7C-6920-4314-964B-8DA1BE437489}"/>
              </a:ext>
            </a:extLst>
          </p:cNvPr>
          <p:cNvSpPr txBox="1"/>
          <p:nvPr/>
        </p:nvSpPr>
        <p:spPr>
          <a:xfrm>
            <a:off x="4036291" y="4904509"/>
            <a:ext cx="3676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  <a:ea typeface="+mj-ea"/>
                <a:cs typeface="+mj-cs"/>
              </a:rPr>
              <a:t>021.154 &lt; 432.060</a:t>
            </a:r>
          </a:p>
        </p:txBody>
      </p:sp>
    </p:spTree>
    <p:extLst>
      <p:ext uri="{BB962C8B-B14F-4D97-AF65-F5344CB8AC3E}">
        <p14:creationId xmlns:p14="http://schemas.microsoft.com/office/powerpoint/2010/main" val="3421239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265812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Base-10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4265812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71053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87EE7C-6920-4314-964B-8DA1BE437489}"/>
              </a:ext>
            </a:extLst>
          </p:cNvPr>
          <p:cNvSpPr txBox="1"/>
          <p:nvPr/>
        </p:nvSpPr>
        <p:spPr>
          <a:xfrm>
            <a:off x="4036291" y="4904509"/>
            <a:ext cx="380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 (Headings)"/>
              </a:rPr>
              <a:t>021.154 &lt; 432.060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23683E6-52FB-4768-825D-0157E0678A0E}"/>
              </a:ext>
            </a:extLst>
          </p:cNvPr>
          <p:cNvSpPr/>
          <p:nvPr/>
        </p:nvSpPr>
        <p:spPr>
          <a:xfrm>
            <a:off x="859122" y="2133600"/>
            <a:ext cx="2881605" cy="3149611"/>
          </a:xfrm>
          <a:custGeom>
            <a:avLst/>
            <a:gdLst>
              <a:gd name="connsiteX0" fmla="*/ 203060 w 2881605"/>
              <a:gd name="connsiteY0" fmla="*/ 0 h 3149611"/>
              <a:gd name="connsiteX1" fmla="*/ 1062042 w 2881605"/>
              <a:gd name="connsiteY1" fmla="*/ 572655 h 3149611"/>
              <a:gd name="connsiteX2" fmla="*/ 46042 w 2881605"/>
              <a:gd name="connsiteY2" fmla="*/ 2798618 h 3149611"/>
              <a:gd name="connsiteX3" fmla="*/ 2881605 w 2881605"/>
              <a:gd name="connsiteY3" fmla="*/ 3112655 h 314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605" h="3149611">
                <a:moveTo>
                  <a:pt x="203060" y="0"/>
                </a:moveTo>
                <a:cubicBezTo>
                  <a:pt x="645636" y="53109"/>
                  <a:pt x="1088212" y="106219"/>
                  <a:pt x="1062042" y="572655"/>
                </a:cubicBezTo>
                <a:cubicBezTo>
                  <a:pt x="1035872" y="1039091"/>
                  <a:pt x="-257218" y="2375285"/>
                  <a:pt x="46042" y="2798618"/>
                </a:cubicBezTo>
                <a:cubicBezTo>
                  <a:pt x="349302" y="3221951"/>
                  <a:pt x="1615453" y="3167303"/>
                  <a:pt x="2881605" y="3112655"/>
                </a:cubicBezTo>
              </a:path>
            </a:pathLst>
          </a:custGeom>
          <a:noFill/>
          <a:ln w="2540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8A15F9-010F-4474-AC6D-46D47B7EB970}"/>
              </a:ext>
            </a:extLst>
          </p:cNvPr>
          <p:cNvSpPr/>
          <p:nvPr/>
        </p:nvSpPr>
        <p:spPr>
          <a:xfrm>
            <a:off x="3324058" y="5581760"/>
            <a:ext cx="615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>
                <a:latin typeface="Segoe UI Light (Headings)"/>
              </a:rPr>
              <a:t>Last Borrow </a:t>
            </a: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CA" sz="3600" dirty="0">
                <a:latin typeface="Segoe UI Light (Headings)"/>
              </a:rPr>
              <a:t> Negative Result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6194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3961294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9BF9177-09A0-4FB2-A33D-A72C20F33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3961294"/>
                  </p:ext>
                </p:extLst>
              </p:nvPr>
            </p:nvGraphicFramePr>
            <p:xfrm>
              <a:off x="0" y="1188720"/>
              <a:ext cx="12192000" cy="32004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35158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-1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+10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42898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157426" r="-701667" b="-178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8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4E1EE8-EEB9-4CC7-9FDB-0F996E566260}"/>
              </a:ext>
            </a:extLst>
          </p:cNvPr>
          <p:cNvCxnSpPr>
            <a:cxnSpLocks/>
          </p:cNvCxnSpPr>
          <p:nvPr/>
        </p:nvCxnSpPr>
        <p:spPr>
          <a:xfrm flipV="1">
            <a:off x="1209964" y="1750291"/>
            <a:ext cx="517236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96A85B-7008-45B9-8100-3A74661C73C0}"/>
              </a:ext>
            </a:extLst>
          </p:cNvPr>
          <p:cNvCxnSpPr>
            <a:cxnSpLocks/>
          </p:cNvCxnSpPr>
          <p:nvPr/>
        </p:nvCxnSpPr>
        <p:spPr>
          <a:xfrm>
            <a:off x="10404764" y="2179781"/>
            <a:ext cx="554182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9AD6F-5EF1-4297-9758-A8B621811C91}"/>
              </a:ext>
            </a:extLst>
          </p:cNvPr>
          <p:cNvCxnSpPr>
            <a:cxnSpLocks/>
          </p:cNvCxnSpPr>
          <p:nvPr/>
        </p:nvCxnSpPr>
        <p:spPr>
          <a:xfrm flipV="1">
            <a:off x="8922328" y="1750291"/>
            <a:ext cx="591127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14ABC2-58D0-4701-BF06-CF9649EA4962}"/>
              </a:ext>
            </a:extLst>
          </p:cNvPr>
          <p:cNvCxnSpPr>
            <a:cxnSpLocks/>
          </p:cNvCxnSpPr>
          <p:nvPr/>
        </p:nvCxnSpPr>
        <p:spPr>
          <a:xfrm flipV="1">
            <a:off x="5726546" y="1634836"/>
            <a:ext cx="2124363" cy="54494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2E61F7-D674-4294-B4EA-5331820D00B8}"/>
              </a:ext>
            </a:extLst>
          </p:cNvPr>
          <p:cNvCxnSpPr>
            <a:cxnSpLocks/>
          </p:cNvCxnSpPr>
          <p:nvPr/>
        </p:nvCxnSpPr>
        <p:spPr>
          <a:xfrm flipV="1">
            <a:off x="4244110" y="1692563"/>
            <a:ext cx="591127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693A9E-558F-42C2-8C73-01AA5712D6F2}"/>
              </a:ext>
            </a:extLst>
          </p:cNvPr>
          <p:cNvCxnSpPr>
            <a:cxnSpLocks/>
          </p:cNvCxnSpPr>
          <p:nvPr/>
        </p:nvCxnSpPr>
        <p:spPr>
          <a:xfrm flipV="1">
            <a:off x="2724728" y="1687944"/>
            <a:ext cx="591127" cy="42949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/>
              <p:nvPr/>
            </p:nvSpPr>
            <p:spPr>
              <a:xfrm>
                <a:off x="174991" y="4638228"/>
                <a:ext cx="10113474" cy="2123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</a:t>
                </a:r>
                <a:r>
                  <a:rPr lang="en-US" sz="3200" dirty="0">
                    <a:latin typeface="Segoe UI Light (Headings)"/>
                  </a:rPr>
                  <a:t>021.154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)</a:t>
                </a:r>
                <a:r>
                  <a:rPr lang="en-US" sz="3200" baseline="-25000" dirty="0">
                    <a:latin typeface="Segoe UI Light (Headings)"/>
                  </a:rPr>
                  <a:t>10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</a:t>
                </a:r>
                <a:r>
                  <a:rPr lang="en-US" sz="3200" dirty="0">
                    <a:latin typeface="Segoe UI Light (Headings)"/>
                  </a:rPr>
                  <a:t>432.060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)</a:t>
                </a:r>
                <a:r>
                  <a:rPr lang="en-US" sz="3200" baseline="-25000" dirty="0">
                    <a:latin typeface="Segoe UI Light (Headings)"/>
                  </a:rPr>
                  <a:t>10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 = </a:t>
                </a:r>
                <a:r>
                  <a:rPr lang="en-US" sz="3200" dirty="0">
                    <a:latin typeface="Segoe UI Light (Headings)"/>
                  </a:rPr>
                  <a:t>(589.094)</a:t>
                </a:r>
                <a:r>
                  <a:rPr lang="en-US" sz="3200" baseline="-25000" dirty="0">
                    <a:latin typeface="Segoe UI Light (Headings)"/>
                  </a:rPr>
                  <a:t>10 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and last borrow!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(1000.000)</a:t>
                </a:r>
                <a:r>
                  <a:rPr lang="en-US" sz="3200" baseline="-25000" dirty="0">
                    <a:latin typeface="Segoe UI Light (Headings)"/>
                  </a:rPr>
                  <a:t>10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</a:t>
                </a:r>
                <a:r>
                  <a:rPr lang="en-US" sz="3200" dirty="0">
                    <a:latin typeface="Segoe UI Light (Headings)"/>
                  </a:rPr>
                  <a:t>589.094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)</a:t>
                </a:r>
                <a:r>
                  <a:rPr lang="en-US" sz="3200" baseline="-25000" dirty="0">
                    <a:latin typeface="Segoe UI Light (Headings)"/>
                  </a:rPr>
                  <a:t>10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</a:t>
                </a: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(410.906)</a:t>
                </a:r>
                <a:r>
                  <a:rPr lang="en-US" sz="3200" baseline="-25000" dirty="0">
                    <a:latin typeface="Segoe UI Light (Headings)"/>
                  </a:rPr>
                  <a:t>10</a:t>
                </a:r>
                <a:endParaRPr lang="en-US" sz="3200" dirty="0">
                  <a:latin typeface="Segoe UI Light (Headings)"/>
                  <a:ea typeface="+mj-ea"/>
                  <a:cs typeface="+mj-cs"/>
                </a:endParaRPr>
              </a:p>
              <a:p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=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</m:oMath>
                </a14:m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 (</a:t>
                </a:r>
                <a:r>
                  <a:rPr lang="en-US" sz="3200" dirty="0">
                    <a:latin typeface="Segoe UI Light (Headings)"/>
                  </a:rPr>
                  <a:t>410.906</a:t>
                </a:r>
                <a:r>
                  <a:rPr lang="en-US" sz="3200" dirty="0">
                    <a:latin typeface="Segoe UI Light (Headings)"/>
                    <a:ea typeface="+mj-ea"/>
                    <a:cs typeface="+mj-cs"/>
                  </a:rPr>
                  <a:t>)</a:t>
                </a:r>
                <a:r>
                  <a:rPr lang="en-US" sz="3200" baseline="-25000" dirty="0">
                    <a:latin typeface="Segoe UI Light (Headings)"/>
                    <a:ea typeface="+mj-ea"/>
                    <a:cs typeface="+mj-cs"/>
                  </a:rPr>
                  <a:t>10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48BCDA-02D6-4791-A3BE-089EE92C4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91" y="4638228"/>
                <a:ext cx="10113474" cy="2123658"/>
              </a:xfrm>
              <a:prstGeom prst="rect">
                <a:avLst/>
              </a:prstGeom>
              <a:blipFill>
                <a:blip r:embed="rId3"/>
                <a:stretch>
                  <a:fillRect l="-1504" t="-357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4540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375F328-0989-498E-87AB-0B22025F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2018675"/>
            <a:ext cx="12192000" cy="25043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subtraction </a:t>
            </a:r>
          </a:p>
          <a:p>
            <a:pPr lvl="0" algn="ctr"/>
            <a:r>
              <a:rPr lang="en-CA" sz="6000" cap="all" dirty="0">
                <a:solidFill>
                  <a:prstClr val="white"/>
                </a:solidFill>
                <a:latin typeface="Segoe UI Light (Headings)"/>
              </a:rPr>
              <a:t>Example II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2D564C7-5851-48D9-9E8B-72E837FB1959}"/>
              </a:ext>
            </a:extLst>
          </p:cNvPr>
          <p:cNvCxnSpPr>
            <a:cxnSpLocks/>
          </p:cNvCxnSpPr>
          <p:nvPr/>
        </p:nvCxnSpPr>
        <p:spPr>
          <a:xfrm>
            <a:off x="1232361" y="2018675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9005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5963018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j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0A91F5A-D112-41E5-9B9F-F75BEA79F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5963018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4605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77303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671781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3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Segoe UI Light (Headings)"/>
                              <a:ea typeface="+mn-ea"/>
                              <a:cs typeface="+mn-cs"/>
                            </a:rPr>
                            <a:t>Base-16</a:t>
                          </a:r>
                          <a:endParaRPr kumimoji="0" lang="en-US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9E8D3EE-6D2A-4285-B621-103E6FA8C6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671781"/>
                  </p:ext>
                </p:extLst>
              </p:nvPr>
            </p:nvGraphicFramePr>
            <p:xfrm>
              <a:off x="0" y="2468880"/>
              <a:ext cx="12192000" cy="19202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2180862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6714003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30632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5366464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48427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63036552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8420158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41234011"/>
                        </a:ext>
                      </a:extLst>
                    </a:gridCol>
                  </a:tblGrid>
                  <a:tr h="64008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3" t="-4605" r="-701667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39783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F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B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0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9386671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kern="1200" dirty="0">
                              <a:solidFill>
                                <a:schemeClr val="tx1"/>
                              </a:solidFill>
                              <a:latin typeface="Segoe UI Light (Headings)"/>
                              <a:ea typeface="+mj-ea"/>
                              <a:cs typeface="+mj-cs"/>
                            </a:rPr>
                            <a:t>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600" kern="1200" dirty="0">
                            <a:solidFill>
                              <a:schemeClr val="tx1"/>
                            </a:solidFill>
                            <a:latin typeface="Segoe UI Light (Headings)"/>
                            <a:ea typeface="+mj-ea"/>
                            <a:cs typeface="+mj-cs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87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41AE45F-6887-4D54-8024-50124CAA094B}"/>
              </a:ext>
            </a:extLst>
          </p:cNvPr>
          <p:cNvSpPr/>
          <p:nvPr/>
        </p:nvSpPr>
        <p:spPr>
          <a:xfrm>
            <a:off x="5078542" y="1822549"/>
            <a:ext cx="2034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cap="all" dirty="0">
                <a:latin typeface="Segoe UI Light (Headings)"/>
              </a:rPr>
              <a:t>padding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87468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</TotalTime>
  <Words>5527</Words>
  <Application>Microsoft Macintosh PowerPoint</Application>
  <PresentationFormat>Widescreen</PresentationFormat>
  <Paragraphs>2822</Paragraphs>
  <Slides>154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3" baseType="lpstr">
      <vt:lpstr>Aharoni</vt:lpstr>
      <vt:lpstr>Arial</vt:lpstr>
      <vt:lpstr>Calibri</vt:lpstr>
      <vt:lpstr>Calibri Light</vt:lpstr>
      <vt:lpstr>Cambria Math</vt:lpstr>
      <vt:lpstr>Segoe UI Light</vt:lpstr>
      <vt:lpstr>Segoe UI Light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School of Computer Science; University of Windsor 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System III Winter 2021 Computer Architecture I Digital Design </dc:title>
  <dc:subject>Computer Architecture I Digital Design </dc:subject>
  <dc:creator>Hossein Fani;hfani@uwindsor.ca </dc:creator>
  <cp:keywords>Number System III; Winter 2021; Computer Architecture I Digital Design</cp:keywords>
  <dc:description>Hossein Fani;hfani@uwindsor.ca </dc:description>
  <cp:lastModifiedBy>Hossein Fani</cp:lastModifiedBy>
  <cp:revision>136</cp:revision>
  <dcterms:created xsi:type="dcterms:W3CDTF">2020-09-21T14:15:15Z</dcterms:created>
  <dcterms:modified xsi:type="dcterms:W3CDTF">2021-01-19T23:53:45Z</dcterms:modified>
  <cp:category/>
</cp:coreProperties>
</file>